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0" r:id="rId5"/>
    <p:sldId id="270" r:id="rId6"/>
    <p:sldId id="263" r:id="rId7"/>
    <p:sldId id="264" r:id="rId8"/>
    <p:sldId id="265" r:id="rId9"/>
    <p:sldId id="266" r:id="rId10"/>
    <p:sldId id="267" r:id="rId11"/>
    <p:sldId id="268" r:id="rId12"/>
    <p:sldId id="299" r:id="rId13"/>
    <p:sldId id="279" r:id="rId14"/>
    <p:sldId id="295" r:id="rId15"/>
    <p:sldId id="297" r:id="rId16"/>
    <p:sldId id="290" r:id="rId17"/>
    <p:sldId id="291" r:id="rId18"/>
    <p:sldId id="293" r:id="rId19"/>
    <p:sldId id="294" r:id="rId20"/>
    <p:sldId id="277" r:id="rId21"/>
    <p:sldId id="274" r:id="rId22"/>
    <p:sldId id="275" r:id="rId23"/>
    <p:sldId id="276" r:id="rId24"/>
    <p:sldId id="278" r:id="rId25"/>
    <p:sldId id="28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C167"/>
    <a:srgbClr val="A2C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7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404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2F6D2-4E77-4E0B-A387-17ED74E6376E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7443F-25F0-4CBE-A41D-9019B7B1C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9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Poor understanding. Everything that we know, we know from the ‘70s…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7443F-25F0-4CBE-A41D-9019B7B1C9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14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Introduced by Papadimitriou and </a:t>
            </a:r>
            <a:r>
              <a:rPr lang="en-US" dirty="0" err="1"/>
              <a:t>Yannakakis</a:t>
            </a:r>
            <a:r>
              <a:rPr lang="en-US" dirty="0"/>
              <a:t>, and </a:t>
            </a:r>
            <a:r>
              <a:rPr lang="en-US" dirty="0" err="1"/>
              <a:t>Veltman</a:t>
            </a:r>
            <a:r>
              <a:rPr lang="en-US" dirty="0"/>
              <a:t> et al., in the ’80s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7443F-25F0-4CBE-A41D-9019B7B1C9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92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communication delays can be different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7443F-25F0-4CBE-A41D-9019B7B1C9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13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Use the conditioning operation to break up chains</a:t>
            </a:r>
          </a:p>
          <a:p>
            <a:r>
              <a:rPr lang="pl-PL" dirty="0"/>
              <a:t>A special scheduling problem with release times and deadlines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7443F-25F0-4CBE-A41D-9019B7B1C9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19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They are scheduled independently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7443F-25F0-4CBE-A41D-9019B7B1C9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5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88AAD-5FCD-4151-A74B-2D397AAD7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CB11CD-BC6D-4F35-B8E5-FCB9C9216A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E7947-2B38-45E4-8C41-D5A0F6F09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CF8D-4DAD-4A3D-9E35-EB4E08897BBC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53EF4-91E5-40C2-9DAA-3A321914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09ECC-2703-4E57-8206-CD9629B3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215F-EFE6-438F-82AA-4D541BA6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1EE01-9433-4EBA-882A-57B66086B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0CC0B0-2B44-4A0A-A7E6-A7D681515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979AB-AB22-4FBD-9128-4A922A7E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CF8D-4DAD-4A3D-9E35-EB4E08897BBC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48ACD-2625-4192-8923-051AB81A4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2A0E9-F97F-4DD3-83A0-8A086369E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215F-EFE6-438F-82AA-4D541BA6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4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D26AC7-BA5B-4F1C-8C44-B269BC4AFC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3EE9FC-725B-45B8-B7F1-FF821D038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AB939-B596-458D-B59E-A04F49B2B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CF8D-4DAD-4A3D-9E35-EB4E08897BBC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2B63D-F457-43D2-9DC0-66C24F319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B0F03-AF1E-409A-B13C-CFEF374E5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215F-EFE6-438F-82AA-4D541BA6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4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EFA53-A841-4A99-B828-18DAA624B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F172A-9A9C-49A8-B670-37BB879B3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6173D-FA9F-45B5-9DC0-2A19850D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CF8D-4DAD-4A3D-9E35-EB4E08897BBC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7C756-8D19-401C-92D1-2E11E520A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EB6A6-E55D-482C-A894-EC7A21C75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215F-EFE6-438F-82AA-4D541BA6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37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32AE9-F737-493A-9C31-C25AF77BB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753A1-F70D-4E60-AA96-F2E1A8C14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19424-F0E4-4B70-B4E9-8C46A9D0A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CF8D-4DAD-4A3D-9E35-EB4E08897BBC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0E29B-0CEE-4AE8-8BE7-123A1FDF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0B29-EED2-46FF-B727-DBB58E51D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215F-EFE6-438F-82AA-4D541BA6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01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275E9-8078-48FA-A0C0-130600CE6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9F757-1314-4413-90B3-D29F4C978D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CA34F7-8FFB-46D3-864F-1E7D2B6A1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AED378-CC12-4906-8100-655F77716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CF8D-4DAD-4A3D-9E35-EB4E08897BBC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AB833-0BA8-4729-963E-B6D74688C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45C3BD-0A6A-416E-99D5-6589C6C2C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215F-EFE6-438F-82AA-4D541BA6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8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C8371-38CE-42BD-AFA9-AA81314A9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62970-551F-4205-830F-D5FD48951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8C39A-534C-415D-B761-4B4FB6827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F80FE6-D3E3-4FE3-A7A5-406B4E991B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89848B-C183-44FE-8BBF-02BAFA2092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2C9040-74F7-4472-B296-F33D7ADD4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CF8D-4DAD-4A3D-9E35-EB4E08897BBC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C34FAE-FE27-44DB-8236-47ACF7E4C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6C1A12-4880-4D50-AAD8-DCBAD194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215F-EFE6-438F-82AA-4D541BA6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36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DC264-3CBB-42E3-929E-D76077E4F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BC908-CF4D-435E-93C2-F0F454347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CF8D-4DAD-4A3D-9E35-EB4E08897BBC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F3D560-6A31-46AF-A889-5C0764D89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A39AC-385E-4232-9D86-F0FC607AC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215F-EFE6-438F-82AA-4D541BA6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5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D68AA4-9979-40A5-BAB7-B04D9C6B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CF8D-4DAD-4A3D-9E35-EB4E08897BBC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12ACDF-6278-4004-B29F-C1A188974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29377-AFE9-4382-8A17-8C7884186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215F-EFE6-438F-82AA-4D541BA6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80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A2A33-6560-4B19-A99E-DFE21A048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8C1CD-8BF7-455D-B802-476AA2800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7400CA-99C5-4810-BE3D-ED7290F5B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82262-54C8-4A85-9825-9AA6A5EA5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CF8D-4DAD-4A3D-9E35-EB4E08897BBC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213FC9-9514-4E2B-AA5D-94B725C4D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04AF7-6647-40E4-B3D2-2D09D51A5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215F-EFE6-438F-82AA-4D541BA6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43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79B67-7D24-468D-9729-91E962D03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6BFBE-273F-421F-A059-C44688625D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A44386-416B-4A03-827A-78F738E84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25DD99-AA87-45A2-AA0D-65F257182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CF8D-4DAD-4A3D-9E35-EB4E08897BBC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1B1B7C-7D84-4E4C-98EA-DF57D8AF7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A05BBC-C42F-483C-87BC-CBDFC7A89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215F-EFE6-438F-82AA-4D541BA6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64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36E2EA-17D0-4278-8B41-8B8FE3EC4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FE3A4-04C3-40BE-BD48-B700A5D9E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6BD0C-3F10-4078-80AD-E5E86B39F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ACF8D-4DAD-4A3D-9E35-EB4E08897BBC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C537C-DFB9-49AC-B2E4-9069910C3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DF19C-DF26-4301-8D75-396A11E46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A215F-EFE6-438F-82AA-4D541BA6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0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1.jp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5.png"/><Relationship Id="rId7" Type="http://schemas.openxmlformats.org/officeDocument/2006/relationships/image" Target="../media/image1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D17C021-2224-4D29-BD50-7AEBE94735E4}"/>
              </a:ext>
            </a:extLst>
          </p:cNvPr>
          <p:cNvSpPr/>
          <p:nvPr/>
        </p:nvSpPr>
        <p:spPr>
          <a:xfrm>
            <a:off x="1119151" y="1179646"/>
            <a:ext cx="9953698" cy="18497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Hierarchy-Based Algorithms for Minimizing </a:t>
            </a:r>
            <a:r>
              <a:rPr lang="en-US" sz="3200" dirty="0" err="1"/>
              <a:t>Makespan</a:t>
            </a:r>
            <a:r>
              <a:rPr lang="en-US" sz="3200" dirty="0"/>
              <a:t> under Precedence and Communication Constraints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887AD0-8F43-4497-A78E-D284D2EA77D7}"/>
              </a:ext>
            </a:extLst>
          </p:cNvPr>
          <p:cNvSpPr txBox="1"/>
          <p:nvPr/>
        </p:nvSpPr>
        <p:spPr>
          <a:xfrm>
            <a:off x="1119151" y="3828615"/>
            <a:ext cx="99536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Janardhan Kulkarni        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Shi Li         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</a:rPr>
              <a:t>Jakub Tarnawski        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Minwei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Ye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Microsoft Research        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University at Buffalo</a:t>
            </a:r>
          </a:p>
          <a:p>
            <a:pPr algn="ctr"/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2800" dirty="0"/>
              <a:t>08.01.2020 SODA</a:t>
            </a:r>
          </a:p>
        </p:txBody>
      </p:sp>
    </p:spTree>
    <p:extLst>
      <p:ext uri="{BB962C8B-B14F-4D97-AF65-F5344CB8AC3E}">
        <p14:creationId xmlns:p14="http://schemas.microsoft.com/office/powerpoint/2010/main" val="3935516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82F21-315F-4A55-8523-FA23E7A1D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81"/>
            <a:ext cx="10515600" cy="1325563"/>
          </a:xfrm>
        </p:spPr>
        <p:txBody>
          <a:bodyPr/>
          <a:lstStyle/>
          <a:p>
            <a:r>
              <a:rPr lang="en-US" dirty="0"/>
              <a:t>Arbitrary sizes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6C2A17-649C-4547-A5CB-7085CBEF6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5652"/>
            <a:ext cx="10515600" cy="514060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Three possible settings: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Fully preemptive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Preemptive but non-migratory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Non-preemptive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2A74623-7E77-4DBC-90F2-CCAC813DE5E0}"/>
              </a:ext>
            </a:extLst>
          </p:cNvPr>
          <p:cNvGrpSpPr/>
          <p:nvPr/>
        </p:nvGrpSpPr>
        <p:grpSpPr>
          <a:xfrm>
            <a:off x="6252495" y="5168654"/>
            <a:ext cx="5430344" cy="1531373"/>
            <a:chOff x="6252495" y="5324832"/>
            <a:chExt cx="5430344" cy="1531373"/>
          </a:xfrm>
        </p:grpSpPr>
        <p:sp>
          <p:nvSpPr>
            <p:cNvPr id="33" name="Straight Connector 32">
              <a:extLst>
                <a:ext uri="{FF2B5EF4-FFF2-40B4-BE49-F238E27FC236}">
                  <a16:creationId xmlns:a16="http://schemas.microsoft.com/office/drawing/2014/main" id="{A1985F30-E4B2-432D-AE9F-C0258C856BF7}"/>
                </a:ext>
              </a:extLst>
            </p:cNvPr>
            <p:cNvSpPr/>
            <p:nvPr/>
          </p:nvSpPr>
          <p:spPr>
            <a:xfrm>
              <a:off x="7110839" y="6856205"/>
              <a:ext cx="4572000" cy="0"/>
            </a:xfrm>
            <a:prstGeom prst="line">
              <a:avLst/>
            </a:prstGeom>
            <a:solidFill>
              <a:srgbClr val="333333">
                <a:alpha val="5000"/>
              </a:srgbClr>
            </a:solidFill>
            <a:ln w="36000">
              <a:solidFill>
                <a:srgbClr val="3333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 anchorCtr="1"/>
            <a:lstStyle/>
            <a:p>
              <a:endParaRPr lang="de-DE">
                <a:solidFill>
                  <a:srgbClr val="333333"/>
                </a:solidFill>
              </a:endParaRPr>
            </a:p>
          </p:txBody>
        </p:sp>
        <p:pic>
          <p:nvPicPr>
            <p:cNvPr id="34" name="Picture 33" descr="A circuit board&#10;&#10;Description automatically generated">
              <a:extLst>
                <a:ext uri="{FF2B5EF4-FFF2-40B4-BE49-F238E27FC236}">
                  <a16:creationId xmlns:a16="http://schemas.microsoft.com/office/drawing/2014/main" id="{52889C76-954E-4932-9526-8CBC0D96A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2495" y="6028894"/>
              <a:ext cx="670533" cy="693890"/>
            </a:xfrm>
            <a:prstGeom prst="rect">
              <a:avLst/>
            </a:prstGeom>
          </p:spPr>
        </p:pic>
        <p:pic>
          <p:nvPicPr>
            <p:cNvPr id="35" name="Picture 34" descr="A circuit board&#10;&#10;Description automatically generated">
              <a:extLst>
                <a:ext uri="{FF2B5EF4-FFF2-40B4-BE49-F238E27FC236}">
                  <a16:creationId xmlns:a16="http://schemas.microsoft.com/office/drawing/2014/main" id="{752EB251-7B27-4214-80CC-282C1BA5A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4472" y="5409750"/>
              <a:ext cx="618556" cy="617010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E8537EE-7AF4-41A9-A6B1-3937CA90E5E8}"/>
                </a:ext>
              </a:extLst>
            </p:cNvPr>
            <p:cNvSpPr/>
            <p:nvPr/>
          </p:nvSpPr>
          <p:spPr>
            <a:xfrm>
              <a:off x="7110839" y="5324832"/>
              <a:ext cx="693798" cy="689765"/>
            </a:xfrm>
            <a:prstGeom prst="rect">
              <a:avLst/>
            </a:prstGeom>
            <a:solidFill>
              <a:schemeClr val="accent2">
                <a:alpha val="74000"/>
              </a:schemeClr>
            </a:solidFill>
            <a:ln w="3600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tr-TR" dirty="0">
                <a:solidFill>
                  <a:srgbClr val="333333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4BE7C1B-BB78-4B74-BA58-DB7F7A33B74C}"/>
                </a:ext>
              </a:extLst>
            </p:cNvPr>
            <p:cNvSpPr/>
            <p:nvPr/>
          </p:nvSpPr>
          <p:spPr>
            <a:xfrm>
              <a:off x="7809464" y="5324833"/>
              <a:ext cx="1480103" cy="70192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74000"/>
              </a:schemeClr>
            </a:solidFill>
            <a:ln w="3600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tr-TR" dirty="0">
                <a:solidFill>
                  <a:srgbClr val="333333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3696611-D7A2-4794-B2CD-749EC2009CF5}"/>
                </a:ext>
              </a:extLst>
            </p:cNvPr>
            <p:cNvSpPr/>
            <p:nvPr/>
          </p:nvSpPr>
          <p:spPr>
            <a:xfrm>
              <a:off x="8590941" y="6034969"/>
              <a:ext cx="3091897" cy="748430"/>
            </a:xfrm>
            <a:prstGeom prst="rect">
              <a:avLst/>
            </a:prstGeom>
            <a:solidFill>
              <a:schemeClr val="accent6">
                <a:alpha val="74000"/>
              </a:schemeClr>
            </a:solidFill>
            <a:ln w="3600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tr-TR" dirty="0">
                <a:solidFill>
                  <a:srgbClr val="333333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BB42B2F-4AE2-4DB0-BC8B-5C7C545CC32F}"/>
                </a:ext>
              </a:extLst>
            </p:cNvPr>
            <p:cNvSpPr/>
            <p:nvPr/>
          </p:nvSpPr>
          <p:spPr>
            <a:xfrm>
              <a:off x="7110839" y="6034968"/>
              <a:ext cx="1480103" cy="74843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74000"/>
              </a:schemeClr>
            </a:solidFill>
            <a:ln w="3600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tr-TR" dirty="0">
                <a:solidFill>
                  <a:srgbClr val="333333"/>
                </a:solidFill>
              </a:endParaRPr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B89FD44-1B97-468F-86DF-3047CC56631B}"/>
              </a:ext>
            </a:extLst>
          </p:cNvPr>
          <p:cNvSpPr/>
          <p:nvPr/>
        </p:nvSpPr>
        <p:spPr>
          <a:xfrm>
            <a:off x="4933961" y="1076384"/>
            <a:ext cx="6958781" cy="76074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182880" bIns="182880" rtlCol="0" anchor="ctr"/>
          <a:lstStyle/>
          <a:p>
            <a:pPr algn="ctr"/>
            <a:r>
              <a:rPr lang="en-US" sz="3200" dirty="0"/>
              <a:t>Can Levey-</a:t>
            </a:r>
            <a:r>
              <a:rPr lang="en-US" sz="3200" dirty="0" err="1"/>
              <a:t>Rothvoss</a:t>
            </a:r>
            <a:r>
              <a:rPr lang="en-US" sz="3200" dirty="0"/>
              <a:t> be generalized?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2A0A8831-1480-4CC1-AB9D-DCDC6D0C44FE}"/>
              </a:ext>
            </a:extLst>
          </p:cNvPr>
          <p:cNvSpPr/>
          <p:nvPr/>
        </p:nvSpPr>
        <p:spPr>
          <a:xfrm>
            <a:off x="509162" y="3143921"/>
            <a:ext cx="11173675" cy="132555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Our result:     </a:t>
            </a:r>
            <a:r>
              <a:rPr lang="en-US" sz="3200" dirty="0"/>
              <a:t>some evidence </a:t>
            </a:r>
            <a:r>
              <a:rPr lang="pl-PL" sz="3200" dirty="0"/>
              <a:t>the lifted LP might be weak</a:t>
            </a:r>
            <a:br>
              <a:rPr lang="pl-PL" sz="3200" dirty="0"/>
            </a:br>
            <a:r>
              <a:rPr lang="pl-PL" sz="3200" dirty="0"/>
              <a:t>							(even for 2 machines)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0460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traight Connector 14">
            <a:extLst>
              <a:ext uri="{FF2B5EF4-FFF2-40B4-BE49-F238E27FC236}">
                <a16:creationId xmlns:a16="http://schemas.microsoft.com/office/drawing/2014/main" id="{2668098F-3945-4052-BD36-26072744E4D4}"/>
              </a:ext>
            </a:extLst>
          </p:cNvPr>
          <p:cNvSpPr/>
          <p:nvPr/>
        </p:nvSpPr>
        <p:spPr>
          <a:xfrm flipV="1">
            <a:off x="1527751" y="4030180"/>
            <a:ext cx="4407535" cy="1"/>
          </a:xfrm>
          <a:prstGeom prst="line">
            <a:avLst/>
          </a:prstGeom>
          <a:solidFill>
            <a:srgbClr val="333333">
              <a:alpha val="5000"/>
            </a:srgbClr>
          </a:solidFill>
          <a:ln w="36000">
            <a:solidFill>
              <a:srgbClr val="3333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de-DE">
              <a:solidFill>
                <a:srgbClr val="333333"/>
              </a:solidFill>
            </a:endParaRPr>
          </a:p>
        </p:txBody>
      </p:sp>
      <p:pic>
        <p:nvPicPr>
          <p:cNvPr id="16" name="Picture 15" descr="A circuit board&#10;&#10;Description automatically generated">
            <a:extLst>
              <a:ext uri="{FF2B5EF4-FFF2-40B4-BE49-F238E27FC236}">
                <a16:creationId xmlns:a16="http://schemas.microsoft.com/office/drawing/2014/main" id="{7A0503CE-A208-49E5-BEAA-2DFA70C08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43" y="3160649"/>
            <a:ext cx="670533" cy="693890"/>
          </a:xfrm>
          <a:prstGeom prst="rect">
            <a:avLst/>
          </a:prstGeom>
        </p:spPr>
      </p:pic>
      <p:pic>
        <p:nvPicPr>
          <p:cNvPr id="17" name="Picture 16" descr="A circuit board&#10;&#10;Description automatically generated">
            <a:extLst>
              <a:ext uri="{FF2B5EF4-FFF2-40B4-BE49-F238E27FC236}">
                <a16:creationId xmlns:a16="http://schemas.microsoft.com/office/drawing/2014/main" id="{00721B05-1500-4ACE-B573-C6CFA81F8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20" y="2541505"/>
            <a:ext cx="618556" cy="6170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87EB1D7-5003-4470-A0B0-C940ADE34B2A}"/>
                  </a:ext>
                </a:extLst>
              </p:cNvPr>
              <p:cNvSpPr/>
              <p:nvPr/>
            </p:nvSpPr>
            <p:spPr>
              <a:xfrm>
                <a:off x="1707287" y="3221264"/>
                <a:ext cx="670533" cy="693890"/>
              </a:xfrm>
              <a:prstGeom prst="rect">
                <a:avLst/>
              </a:prstGeom>
              <a:solidFill>
                <a:schemeClr val="accent6">
                  <a:alpha val="74000"/>
                </a:schemeClr>
              </a:solidFill>
              <a:ln w="36000"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 anchorCtr="1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tr-TR" dirty="0">
                  <a:solidFill>
                    <a:srgbClr val="333333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87EB1D7-5003-4470-A0B0-C940ADE34B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287" y="3221264"/>
                <a:ext cx="670533" cy="6938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6000">
                <a:solidFill>
                  <a:srgbClr val="33333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FDC10D-97E9-474E-A054-B8BAAE95E586}"/>
                  </a:ext>
                </a:extLst>
              </p:cNvPr>
              <p:cNvSpPr/>
              <p:nvPr/>
            </p:nvSpPr>
            <p:spPr>
              <a:xfrm>
                <a:off x="2388563" y="3221265"/>
                <a:ext cx="1480103" cy="69389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  <a:alpha val="74000"/>
                </a:schemeClr>
              </a:solidFill>
              <a:ln w="36000"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 anchorCtr="1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’</m:t>
                      </m:r>
                    </m:oMath>
                  </m:oMathPara>
                </a14:m>
                <a:endParaRPr lang="tr-TR" dirty="0">
                  <a:solidFill>
                    <a:srgbClr val="333333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FDC10D-97E9-474E-A054-B8BAAE95E5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563" y="3221265"/>
                <a:ext cx="1480103" cy="6938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6000">
                <a:solidFill>
                  <a:srgbClr val="33333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traight Connector 19">
            <a:extLst>
              <a:ext uri="{FF2B5EF4-FFF2-40B4-BE49-F238E27FC236}">
                <a16:creationId xmlns:a16="http://schemas.microsoft.com/office/drawing/2014/main" id="{6E71A1E8-B6C2-4366-A909-B2BFCD667041}"/>
              </a:ext>
            </a:extLst>
          </p:cNvPr>
          <p:cNvSpPr/>
          <p:nvPr/>
        </p:nvSpPr>
        <p:spPr>
          <a:xfrm rot="1679539" flipV="1">
            <a:off x="2220897" y="3379326"/>
            <a:ext cx="545161" cy="308601"/>
          </a:xfrm>
          <a:prstGeom prst="line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Straight Connector 20">
            <a:extLst>
              <a:ext uri="{FF2B5EF4-FFF2-40B4-BE49-F238E27FC236}">
                <a16:creationId xmlns:a16="http://schemas.microsoft.com/office/drawing/2014/main" id="{9EDA1D88-D7E3-4273-B49E-62190844BC59}"/>
              </a:ext>
            </a:extLst>
          </p:cNvPr>
          <p:cNvSpPr/>
          <p:nvPr/>
        </p:nvSpPr>
        <p:spPr>
          <a:xfrm flipV="1">
            <a:off x="1527751" y="5847909"/>
            <a:ext cx="4407535" cy="1"/>
          </a:xfrm>
          <a:prstGeom prst="line">
            <a:avLst/>
          </a:prstGeom>
          <a:solidFill>
            <a:srgbClr val="333333">
              <a:alpha val="5000"/>
            </a:srgbClr>
          </a:solidFill>
          <a:ln w="36000">
            <a:solidFill>
              <a:srgbClr val="3333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de-DE">
              <a:solidFill>
                <a:srgbClr val="333333"/>
              </a:solidFill>
            </a:endParaRPr>
          </a:p>
        </p:txBody>
      </p:sp>
      <p:pic>
        <p:nvPicPr>
          <p:cNvPr id="22" name="Picture 21" descr="A circuit board&#10;&#10;Description automatically generated">
            <a:extLst>
              <a:ext uri="{FF2B5EF4-FFF2-40B4-BE49-F238E27FC236}">
                <a16:creationId xmlns:a16="http://schemas.microsoft.com/office/drawing/2014/main" id="{69F0D23F-BEF4-4CB0-914E-2E415DCF4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43" y="4978378"/>
            <a:ext cx="670533" cy="693890"/>
          </a:xfrm>
          <a:prstGeom prst="rect">
            <a:avLst/>
          </a:prstGeom>
        </p:spPr>
      </p:pic>
      <p:pic>
        <p:nvPicPr>
          <p:cNvPr id="23" name="Picture 22" descr="A circuit board&#10;&#10;Description automatically generated">
            <a:extLst>
              <a:ext uri="{FF2B5EF4-FFF2-40B4-BE49-F238E27FC236}">
                <a16:creationId xmlns:a16="http://schemas.microsoft.com/office/drawing/2014/main" id="{B50E1FD9-60F5-47B1-A1AB-93F360711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20" y="4359234"/>
            <a:ext cx="618556" cy="6170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771A0B9-1D6C-442A-80F2-014E6E745983}"/>
                  </a:ext>
                </a:extLst>
              </p:cNvPr>
              <p:cNvSpPr/>
              <p:nvPr/>
            </p:nvSpPr>
            <p:spPr>
              <a:xfrm>
                <a:off x="1707287" y="5038993"/>
                <a:ext cx="670533" cy="693890"/>
              </a:xfrm>
              <a:prstGeom prst="rect">
                <a:avLst/>
              </a:prstGeom>
              <a:solidFill>
                <a:schemeClr val="accent6">
                  <a:alpha val="74000"/>
                </a:schemeClr>
              </a:solidFill>
              <a:ln w="36000"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 anchorCtr="1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tr-TR" dirty="0">
                  <a:solidFill>
                    <a:srgbClr val="333333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771A0B9-1D6C-442A-80F2-014E6E7459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287" y="5038993"/>
                <a:ext cx="670533" cy="6938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6000">
                <a:solidFill>
                  <a:srgbClr val="33333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0CB0FBE-3F84-4221-A13F-4FBABE7156C7}"/>
                  </a:ext>
                </a:extLst>
              </p:cNvPr>
              <p:cNvSpPr/>
              <p:nvPr/>
            </p:nvSpPr>
            <p:spPr>
              <a:xfrm>
                <a:off x="3451404" y="4337594"/>
                <a:ext cx="1480103" cy="69389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  <a:alpha val="74000"/>
                </a:schemeClr>
              </a:solidFill>
              <a:ln w="36000"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 anchorCtr="1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’</m:t>
                      </m:r>
                    </m:oMath>
                  </m:oMathPara>
                </a14:m>
                <a:endParaRPr lang="tr-TR" dirty="0">
                  <a:solidFill>
                    <a:srgbClr val="333333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0CB0FBE-3F84-4221-A13F-4FBABE7156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404" y="4337594"/>
                <a:ext cx="1480103" cy="6938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6000">
                <a:solidFill>
                  <a:srgbClr val="33333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Left Brace 30">
            <a:extLst>
              <a:ext uri="{FF2B5EF4-FFF2-40B4-BE49-F238E27FC236}">
                <a16:creationId xmlns:a16="http://schemas.microsoft.com/office/drawing/2014/main" id="{30D4228D-BB6B-4872-8E57-F4994401F61C}"/>
              </a:ext>
            </a:extLst>
          </p:cNvPr>
          <p:cNvSpPr/>
          <p:nvPr/>
        </p:nvSpPr>
        <p:spPr>
          <a:xfrm rot="16200000">
            <a:off x="2816285" y="5563902"/>
            <a:ext cx="196655" cy="1073585"/>
          </a:xfrm>
          <a:prstGeom prst="leftBrace">
            <a:avLst>
              <a:gd name="adj1" fmla="val 42965"/>
              <a:gd name="adj2" fmla="val 51106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14BF773-8BF3-42C9-AFDA-C2BD711A0280}"/>
                  </a:ext>
                </a:extLst>
              </p:cNvPr>
              <p:cNvSpPr/>
              <p:nvPr/>
            </p:nvSpPr>
            <p:spPr>
              <a:xfrm>
                <a:off x="2622513" y="6224232"/>
                <a:ext cx="584198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14BF773-8BF3-42C9-AFDA-C2BD711A02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513" y="6224232"/>
                <a:ext cx="584198" cy="391646"/>
              </a:xfrm>
              <a:prstGeom prst="rect">
                <a:avLst/>
              </a:prstGeom>
              <a:blipFill>
                <a:blip r:embed="rId8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617A9033-72D9-4529-B70A-89CF6D73AA0C}"/>
              </a:ext>
            </a:extLst>
          </p:cNvPr>
          <p:cNvSpPr/>
          <p:nvPr/>
        </p:nvSpPr>
        <p:spPr>
          <a:xfrm>
            <a:off x="2388564" y="5038993"/>
            <a:ext cx="1331422" cy="693890"/>
          </a:xfrm>
          <a:prstGeom prst="rect">
            <a:avLst/>
          </a:prstGeom>
          <a:solidFill>
            <a:schemeClr val="accent2">
              <a:alpha val="74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tr-TR" dirty="0">
              <a:solidFill>
                <a:srgbClr val="333333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76F076-9C48-4125-9069-AD7AFD998024}"/>
              </a:ext>
            </a:extLst>
          </p:cNvPr>
          <p:cNvSpPr/>
          <p:nvPr/>
        </p:nvSpPr>
        <p:spPr>
          <a:xfrm>
            <a:off x="1702465" y="4335501"/>
            <a:ext cx="1748939" cy="693890"/>
          </a:xfrm>
          <a:prstGeom prst="rect">
            <a:avLst/>
          </a:prstGeom>
          <a:solidFill>
            <a:schemeClr val="accent1">
              <a:alpha val="74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tr-TR" dirty="0">
              <a:solidFill>
                <a:srgbClr val="333333"/>
              </a:solidFill>
            </a:endParaRPr>
          </a:p>
        </p:txBody>
      </p:sp>
      <p:sp>
        <p:nvSpPr>
          <p:cNvPr id="26" name="Straight Connector 25">
            <a:extLst>
              <a:ext uri="{FF2B5EF4-FFF2-40B4-BE49-F238E27FC236}">
                <a16:creationId xmlns:a16="http://schemas.microsoft.com/office/drawing/2014/main" id="{034DB5CA-4740-482B-9754-DB42F483E61D}"/>
              </a:ext>
            </a:extLst>
          </p:cNvPr>
          <p:cNvSpPr/>
          <p:nvPr/>
        </p:nvSpPr>
        <p:spPr>
          <a:xfrm rot="1679539" flipV="1">
            <a:off x="2423922" y="4382535"/>
            <a:ext cx="992990" cy="1285350"/>
          </a:xfrm>
          <a:prstGeom prst="line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BE00D90C-F12D-4BF3-886C-1A34CA3C1D95}"/>
              </a:ext>
            </a:extLst>
          </p:cNvPr>
          <p:cNvSpPr txBox="1">
            <a:spLocks/>
          </p:cNvSpPr>
          <p:nvPr/>
        </p:nvSpPr>
        <p:spPr>
          <a:xfrm>
            <a:off x="838200" y="233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Communication delays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DE5CCECE-C29A-46F6-866E-B940CB51D7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94105"/>
                <a:ext cx="10964900" cy="5647517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are scheduled on different machines, need to wait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DE5CCECE-C29A-46F6-866E-B940CB51D7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94105"/>
                <a:ext cx="10964900" cy="5647517"/>
              </a:xfrm>
              <a:blipFill>
                <a:blip r:embed="rId9"/>
                <a:stretch>
                  <a:fillRect l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6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31" grpId="0" animBg="1"/>
      <p:bldP spid="32" grpId="0"/>
      <p:bldP spid="33" grpId="0" animBg="1"/>
      <p:bldP spid="34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441B33-9969-449A-A619-974018DC46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94105"/>
                <a:ext cx="10964900" cy="5647517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are scheduled on different machines, need to wait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Highly relevant to practice</a:t>
                </a:r>
                <a:br>
                  <a:rPr lang="en-US" dirty="0"/>
                </a:b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No good LP/SDP relaxations known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Hanen, Munier (‘01): 7/3-apx for unit sizes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), unit delays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dirty="0"/>
                  <a:t> = 1)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441B33-9969-449A-A619-974018DC46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94105"/>
                <a:ext cx="10964900" cy="5647517"/>
              </a:xfrm>
              <a:blipFill>
                <a:blip r:embed="rId3"/>
                <a:stretch>
                  <a:fillRect l="-1001" r="-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3414FE5A-C957-47D4-A3DA-656ECD48BD46}"/>
              </a:ext>
            </a:extLst>
          </p:cNvPr>
          <p:cNvSpPr/>
          <p:nvPr/>
        </p:nvSpPr>
        <p:spPr>
          <a:xfrm>
            <a:off x="2242387" y="2809867"/>
            <a:ext cx="7831666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365760" tIns="182880" rIns="365760" bIns="18288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Bansal (‘17):</a:t>
            </a:r>
            <a:br>
              <a:rPr lang="en-US" sz="2400" i="1" dirty="0">
                <a:solidFill>
                  <a:srgbClr val="FF0000"/>
                </a:solidFill>
              </a:rPr>
            </a:br>
            <a:r>
              <a:rPr lang="en-US" sz="2400" i="1" dirty="0">
                <a:solidFill>
                  <a:srgbClr val="FF0000"/>
                </a:solidFill>
              </a:rPr>
              <a:t>“Not understood at all. Almost completely open.”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D73A3660-6894-4FC2-B187-551F5842F6B2}"/>
                  </a:ext>
                </a:extLst>
              </p:cNvPr>
              <p:cNvSpPr/>
              <p:nvPr/>
            </p:nvSpPr>
            <p:spPr>
              <a:xfrm>
                <a:off x="3433156" y="5646210"/>
                <a:ext cx="8369944" cy="630534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Our result:      almost-QPTAS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D73A3660-6894-4FC2-B187-551F5842F6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156" y="5646210"/>
                <a:ext cx="8369944" cy="630534"/>
              </a:xfrm>
              <a:prstGeom prst="roundRect">
                <a:avLst/>
              </a:prstGeom>
              <a:blipFill>
                <a:blip r:embed="rId4"/>
                <a:stretch>
                  <a:fillRect t="-188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itle 1">
            <a:extLst>
              <a:ext uri="{FF2B5EF4-FFF2-40B4-BE49-F238E27FC236}">
                <a16:creationId xmlns:a16="http://schemas.microsoft.com/office/drawing/2014/main" id="{94E861E0-756D-4C64-9628-47247234BC94}"/>
              </a:ext>
            </a:extLst>
          </p:cNvPr>
          <p:cNvSpPr txBox="1">
            <a:spLocks/>
          </p:cNvSpPr>
          <p:nvPr/>
        </p:nvSpPr>
        <p:spPr>
          <a:xfrm>
            <a:off x="838200" y="233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Communication delays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A614A3-E8EC-4CDB-8043-41B8636BED76}"/>
              </a:ext>
            </a:extLst>
          </p:cNvPr>
          <p:cNvSpPr txBox="1"/>
          <p:nvPr/>
        </p:nvSpPr>
        <p:spPr>
          <a:xfrm>
            <a:off x="4613563" y="6276744"/>
            <a:ext cx="7265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Arbitrary sizes (preemptive but non-migratory)</a:t>
            </a:r>
          </a:p>
        </p:txBody>
      </p:sp>
      <p:pic>
        <p:nvPicPr>
          <p:cNvPr id="8" name="Picture 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B32BB693-17EC-4B4F-A1C0-A70CD1E07D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062" y="2261726"/>
            <a:ext cx="2134320" cy="210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6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9AB614-52CE-425B-A728-FF1DAB45E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Outline of the rest of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6D730-7499-41C4-9DD3-0315F22C7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1652708"/>
            <a:ext cx="5306084" cy="4379792"/>
          </a:xfrm>
        </p:spPr>
        <p:txBody>
          <a:bodyPr anchor="ctr"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000000"/>
                </a:solidFill>
              </a:rPr>
              <a:t>Levey-</a:t>
            </a:r>
            <a:r>
              <a:rPr lang="en-US" sz="3200" dirty="0" err="1">
                <a:solidFill>
                  <a:srgbClr val="000000"/>
                </a:solidFill>
              </a:rPr>
              <a:t>Rothvoss</a:t>
            </a:r>
            <a:r>
              <a:rPr lang="en-US" sz="3200" dirty="0">
                <a:solidFill>
                  <a:srgbClr val="000000"/>
                </a:solidFill>
              </a:rPr>
              <a:t> framework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000000"/>
                </a:solidFill>
              </a:rPr>
              <a:t>Challenges of arbitrary sizes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000000"/>
                </a:solidFill>
              </a:rPr>
              <a:t>Our </a:t>
            </a:r>
            <a:r>
              <a:rPr lang="pl-PL" sz="3200" dirty="0">
                <a:solidFill>
                  <a:srgbClr val="000000"/>
                </a:solidFill>
              </a:rPr>
              <a:t>new </a:t>
            </a:r>
            <a:r>
              <a:rPr lang="en-US" sz="3200" dirty="0">
                <a:solidFill>
                  <a:srgbClr val="000000"/>
                </a:solidFill>
              </a:rPr>
              <a:t>ideas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F8F3401-6022-4453-A94E-1EF1C193C819}"/>
              </a:ext>
            </a:extLst>
          </p:cNvPr>
          <p:cNvSpPr/>
          <p:nvPr/>
        </p:nvSpPr>
        <p:spPr>
          <a:xfrm>
            <a:off x="1450210" y="327155"/>
            <a:ext cx="9263802" cy="13255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Our main result:</a:t>
            </a:r>
            <a:r>
              <a:rPr lang="en-US" sz="3000" dirty="0"/>
              <a:t>     almost-QPTAS for</a:t>
            </a:r>
            <a:br>
              <a:rPr lang="en-US" sz="3000" dirty="0"/>
            </a:br>
            <a:r>
              <a:rPr lang="en-US" sz="3000" dirty="0"/>
              <a:t>preemptive but non-migratory setting</a:t>
            </a:r>
          </a:p>
        </p:txBody>
      </p:sp>
    </p:spTree>
    <p:extLst>
      <p:ext uri="{BB962C8B-B14F-4D97-AF65-F5344CB8AC3E}">
        <p14:creationId xmlns:p14="http://schemas.microsoft.com/office/powerpoint/2010/main" val="4022170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E2DFE-1329-4B4B-BE42-1E66B5726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Graham (‘66): 2-approximation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97808456-ACBC-4CCF-8CB2-9CD046DA69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50177"/>
                <a:ext cx="10515600" cy="17167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Whenever a machine is idle, run any available job on it</a:t>
                </a:r>
              </a:p>
              <a:p>
                <a:r>
                  <a:rPr lang="en-US" dirty="0" err="1"/>
                  <a:t>Makespan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OPT + max length of a chain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2⋅</m:t>
                    </m:r>
                  </m:oMath>
                </a14:m>
                <a:r>
                  <a:rPr lang="en-US" dirty="0"/>
                  <a:t> OPT</a:t>
                </a:r>
              </a:p>
            </p:txBody>
          </p:sp>
        </mc:Choice>
        <mc:Fallback xmlns=""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97808456-ACBC-4CCF-8CB2-9CD046DA6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50177"/>
                <a:ext cx="10515600" cy="1716796"/>
              </a:xfrm>
              <a:prstGeom prst="rect">
                <a:avLst/>
              </a:prstGeom>
              <a:blipFill>
                <a:blip r:embed="rId2"/>
                <a:stretch>
                  <a:fillRect l="-1043" t="-605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7BD0EFC6-65FA-46C8-9798-03B87ACEE4DF}"/>
                  </a:ext>
                </a:extLst>
              </p:cNvPr>
              <p:cNvSpPr/>
              <p:nvPr/>
            </p:nvSpPr>
            <p:spPr>
              <a:xfrm>
                <a:off x="1936400" y="3450517"/>
                <a:ext cx="9823104" cy="1289736"/>
              </a:xfrm>
              <a:prstGeom prst="round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tIns="182880" bIns="182880" rtlCol="0" anchor="ctr"/>
              <a:lstStyle/>
              <a:p>
                <a:pPr algn="ctr"/>
                <a:r>
                  <a:rPr lang="en-US" sz="3200" b="1" dirty="0"/>
                  <a:t>Crucial idea:   </a:t>
                </a:r>
                <a:r>
                  <a:rPr lang="en-US" sz="3200" dirty="0"/>
                  <a:t>get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</a:t>
                </a:r>
                <a:r>
                  <a:rPr lang="en-US" sz="3200" dirty="0" err="1"/>
                  <a:t>apx</a:t>
                </a:r>
                <a:r>
                  <a:rPr lang="en-US" sz="3200" dirty="0"/>
                  <a:t> if longest chain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7BD0EFC6-65FA-46C8-9798-03B87ACEE4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400" y="3450517"/>
                <a:ext cx="9823104" cy="12897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00175C03-F80F-4372-AC45-EF894926F29D}"/>
              </a:ext>
            </a:extLst>
          </p:cNvPr>
          <p:cNvSpPr/>
          <p:nvPr/>
        </p:nvSpPr>
        <p:spPr>
          <a:xfrm>
            <a:off x="1936400" y="5167312"/>
            <a:ext cx="9823104" cy="128973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182880" bIns="182880" rtlCol="0" anchor="ctr"/>
          <a:lstStyle/>
          <a:p>
            <a:pPr algn="ctr"/>
            <a:r>
              <a:rPr lang="en-US" sz="3200" dirty="0"/>
              <a:t>Use </a:t>
            </a:r>
            <a:r>
              <a:rPr lang="en-US" sz="3200" b="1" dirty="0"/>
              <a:t>LP hierarchy</a:t>
            </a:r>
            <a:r>
              <a:rPr lang="en-US" sz="3200" dirty="0"/>
              <a:t> to cut long chains</a:t>
            </a:r>
          </a:p>
        </p:txBody>
      </p:sp>
    </p:spTree>
    <p:extLst>
      <p:ext uri="{BB962C8B-B14F-4D97-AF65-F5344CB8AC3E}">
        <p14:creationId xmlns:p14="http://schemas.microsoft.com/office/powerpoint/2010/main" val="205265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BC0E6-95E3-4C5B-9F08-800F6953C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Hierarch</a:t>
            </a:r>
            <a:r>
              <a:rPr lang="pl-PL" dirty="0"/>
              <a:t>y as black box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586DEBF-A875-4AE1-98BB-525216B49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9068" y="2636432"/>
            <a:ext cx="1995901" cy="1995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B53B2B-C58E-409C-8ED8-614D1F5A2FD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463" y="2083827"/>
            <a:ext cx="3101109" cy="31011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F404B6-55BD-4F2A-B101-437006CBEAAC}"/>
                  </a:ext>
                </a:extLst>
              </p:cNvPr>
              <p:cNvSpPr txBox="1"/>
              <p:nvPr/>
            </p:nvSpPr>
            <p:spPr>
              <a:xfrm>
                <a:off x="955964" y="2529368"/>
                <a:ext cx="7748502" cy="2235929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26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lIns="365760" tIns="182880" rIns="365760" bIns="182880" rtlCol="0">
                <a:noAutofit/>
              </a:bodyPr>
              <a:lstStyle/>
              <a:p>
                <a:r>
                  <a:rPr lang="pl-PL" sz="2800" b="1" dirty="0"/>
                  <a:t>C</a:t>
                </a:r>
                <a:r>
                  <a:rPr lang="en-US" sz="2800" b="1" dirty="0" err="1"/>
                  <a:t>onditioning</a:t>
                </a:r>
                <a:r>
                  <a:rPr lang="en-US" sz="2800" b="1" dirty="0"/>
                  <a:t> operation:</a:t>
                </a:r>
              </a:p>
              <a:p>
                <a:endParaRPr lang="en-US" sz="2600" dirty="0"/>
              </a:p>
              <a:p>
                <a:pPr>
                  <a:lnSpc>
                    <a:spcPct val="120000"/>
                  </a:lnSpc>
                </a:pPr>
                <a:r>
                  <a:rPr lang="en-US" sz="2600" dirty="0"/>
                  <a:t>Given solution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00" dirty="0"/>
                  <a:t> of level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6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l-PL" sz="2600" b="0" i="1" smtClean="0">
                            <a:latin typeface="Cambria Math" panose="02040503050406030204" pitchFamily="18" charset="0"/>
                          </a:rPr>
                          <m:t>𝑗𝑡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600" dirty="0"/>
                  <a:t>,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600" dirty="0"/>
                  <a:t>can produce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600" dirty="0"/>
                  <a:t> of level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6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pl-PL" sz="2600" b="0" i="1" smtClean="0">
                            <a:latin typeface="Cambria Math" panose="02040503050406030204" pitchFamily="18" charset="0"/>
                          </a:rPr>
                          <m:t>𝑗𝑡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600" dirty="0"/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F404B6-55BD-4F2A-B101-437006CBE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964" y="2529368"/>
                <a:ext cx="7748502" cy="22359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39FE698-8AD5-4AF8-94F6-83553A8C0072}"/>
                  </a:ext>
                </a:extLst>
              </p:cNvPr>
              <p:cNvSpPr txBox="1"/>
              <p:nvPr/>
            </p:nvSpPr>
            <p:spPr>
              <a:xfrm>
                <a:off x="1006764" y="1623644"/>
                <a:ext cx="9310254" cy="924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/>
                  <a:t>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𝑗𝑡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600" dirty="0"/>
                  <a:t> meaning: job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600" dirty="0"/>
                  <a:t> should be scheduled at time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39FE698-8AD5-4AF8-94F6-83553A8C0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64" y="1623644"/>
                <a:ext cx="9310254" cy="924677"/>
              </a:xfrm>
              <a:prstGeom prst="rect">
                <a:avLst/>
              </a:prstGeom>
              <a:blipFill>
                <a:blip r:embed="rId6"/>
                <a:stretch>
                  <a:fillRect l="-1179" t="-526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4BEDF1-5942-49F1-ACE4-B9303C788B84}"/>
                  </a:ext>
                </a:extLst>
              </p:cNvPr>
              <p:cNvSpPr txBox="1"/>
              <p:nvPr/>
            </p:nvSpPr>
            <p:spPr>
              <a:xfrm>
                <a:off x="1006764" y="5357755"/>
                <a:ext cx="931025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/>
                  <a:t>Can fix an integral </a:t>
                </a:r>
                <a:r>
                  <a:rPr lang="pl-PL" sz="2600" dirty="0"/>
                  <a:t>time</a:t>
                </a:r>
                <a:r>
                  <a:rPr lang="en-US" sz="2600" dirty="0"/>
                  <a:t>slot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600" dirty="0"/>
                  <a:t> for job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600" dirty="0"/>
                  <a:t> by “paying 1 level”.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4BEDF1-5942-49F1-ACE4-B9303C788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64" y="5357755"/>
                <a:ext cx="9310254" cy="492443"/>
              </a:xfrm>
              <a:prstGeom prst="rect">
                <a:avLst/>
              </a:prstGeom>
              <a:blipFill>
                <a:blip r:embed="rId7"/>
                <a:stretch>
                  <a:fillRect l="-1179" t="-9877" b="-3086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933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repeatCount="1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8E9A6A0-158D-4DC4-910E-009FD89DD56E}"/>
              </a:ext>
            </a:extLst>
          </p:cNvPr>
          <p:cNvSpPr/>
          <p:nvPr/>
        </p:nvSpPr>
        <p:spPr>
          <a:xfrm>
            <a:off x="1524000" y="1229505"/>
            <a:ext cx="4770581" cy="1804604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60293D-4211-424E-8CA2-B7AE0DA0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394" y="0"/>
            <a:ext cx="10515600" cy="1325563"/>
          </a:xfrm>
        </p:spPr>
        <p:txBody>
          <a:bodyPr/>
          <a:lstStyle/>
          <a:p>
            <a:r>
              <a:rPr lang="pl-PL" dirty="0"/>
              <a:t>Levey-Rothvoss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B4A28A-ED8C-4BB1-9C37-42D805909D9E}"/>
                  </a:ext>
                </a:extLst>
              </p:cNvPr>
              <p:cNvSpPr txBox="1"/>
              <p:nvPr/>
            </p:nvSpPr>
            <p:spPr>
              <a:xfrm>
                <a:off x="7137759" y="100949"/>
                <a:ext cx="4952883" cy="132556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26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lIns="144000" tIns="144000" rIns="144000" bIns="144000" rtlCol="0">
                <a:noAutofit/>
              </a:bodyPr>
              <a:lstStyle/>
              <a:p>
                <a:r>
                  <a:rPr lang="pl-PL" sz="2400" dirty="0"/>
                  <a:t>Using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l-PL" sz="2400" dirty="0"/>
                  <a:t> and conditioning, partition: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l-PL" sz="2400" dirty="0">
                    <a:solidFill>
                      <a:schemeClr val="accent1"/>
                    </a:solidFill>
                  </a:rPr>
                  <a:t>top jobs </a:t>
                </a:r>
                <a:r>
                  <a:rPr lang="pl-PL" sz="2400" dirty="0"/>
                  <a:t>with </a:t>
                </a:r>
                <a:r>
                  <a:rPr lang="pl-PL" sz="2400" b="1" dirty="0"/>
                  <a:t>short chains</a:t>
                </a:r>
                <a:endParaRPr lang="pl-PL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l-PL" sz="2400" dirty="0">
                    <a:solidFill>
                      <a:schemeClr val="accent2"/>
                    </a:solidFill>
                  </a:rPr>
                  <a:t>bottom jobs </a:t>
                </a:r>
                <a:r>
                  <a:rPr lang="pl-PL" sz="2400" dirty="0"/>
                  <a:t>with </a:t>
                </a:r>
                <a:r>
                  <a:rPr lang="pl-PL" sz="2400" b="1" dirty="0"/>
                  <a:t>short supports</a:t>
                </a:r>
                <a:endParaRPr lang="pl-PL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B4A28A-ED8C-4BB1-9C37-42D805909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759" y="100949"/>
                <a:ext cx="4952883" cy="1325563"/>
              </a:xfrm>
              <a:prstGeom prst="rect">
                <a:avLst/>
              </a:prstGeom>
              <a:blipFill>
                <a:blip r:embed="rId3"/>
                <a:stretch>
                  <a:fillRect l="-737" b="-7306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95589E3B-548D-4C87-A768-3556D3FC605B}"/>
              </a:ext>
            </a:extLst>
          </p:cNvPr>
          <p:cNvSpPr/>
          <p:nvPr/>
        </p:nvSpPr>
        <p:spPr>
          <a:xfrm>
            <a:off x="105599" y="5389345"/>
            <a:ext cx="8201394" cy="20040"/>
          </a:xfrm>
          <a:prstGeom prst="line">
            <a:avLst/>
          </a:prstGeom>
          <a:solidFill>
            <a:srgbClr val="333333">
              <a:alpha val="5000"/>
            </a:srgbClr>
          </a:solidFill>
          <a:ln w="36000">
            <a:solidFill>
              <a:srgbClr val="3333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de-DE" dirty="0">
              <a:solidFill>
                <a:srgbClr val="333333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FB0140-A4F5-4FD1-BF0B-FF6D7ADAB377}"/>
              </a:ext>
            </a:extLst>
          </p:cNvPr>
          <p:cNvCxnSpPr>
            <a:cxnSpLocks/>
          </p:cNvCxnSpPr>
          <p:nvPr/>
        </p:nvCxnSpPr>
        <p:spPr>
          <a:xfrm>
            <a:off x="301253" y="5236014"/>
            <a:ext cx="0" cy="33375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EA2393-C70D-49B1-946F-F1AB486F9D54}"/>
                  </a:ext>
                </a:extLst>
              </p:cNvPr>
              <p:cNvSpPr txBox="1"/>
              <p:nvPr/>
            </p:nvSpPr>
            <p:spPr>
              <a:xfrm>
                <a:off x="115928" y="4790696"/>
                <a:ext cx="26517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EA2393-C70D-49B1-946F-F1AB486F9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28" y="4790696"/>
                <a:ext cx="265176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1F0126D7-A638-4F24-ADD4-67F636C2C72B}"/>
              </a:ext>
            </a:extLst>
          </p:cNvPr>
          <p:cNvSpPr/>
          <p:nvPr/>
        </p:nvSpPr>
        <p:spPr>
          <a:xfrm>
            <a:off x="2689192" y="1379667"/>
            <a:ext cx="483338" cy="492443"/>
          </a:xfrm>
          <a:prstGeom prst="rect">
            <a:avLst/>
          </a:prstGeom>
          <a:solidFill>
            <a:schemeClr val="accent5">
              <a:alpha val="42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sr-Latn-RS" dirty="0">
              <a:solidFill>
                <a:srgbClr val="333333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3A6046-395B-4D1B-B1DE-352DF2266D90}"/>
              </a:ext>
            </a:extLst>
          </p:cNvPr>
          <p:cNvSpPr txBox="1"/>
          <p:nvPr/>
        </p:nvSpPr>
        <p:spPr>
          <a:xfrm>
            <a:off x="829910" y="1625888"/>
            <a:ext cx="1005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accent1"/>
                </a:solidFill>
              </a:rPr>
              <a:t>top jobs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D790A0-2176-464B-BB9C-86028EDE4EFB}"/>
              </a:ext>
            </a:extLst>
          </p:cNvPr>
          <p:cNvCxnSpPr>
            <a:cxnSpLocks/>
          </p:cNvCxnSpPr>
          <p:nvPr/>
        </p:nvCxnSpPr>
        <p:spPr>
          <a:xfrm>
            <a:off x="4110212" y="5232510"/>
            <a:ext cx="0" cy="33375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E4F81DA-F394-41B3-BF9B-9A4A985FA65F}"/>
                  </a:ext>
                </a:extLst>
              </p:cNvPr>
              <p:cNvSpPr txBox="1"/>
              <p:nvPr/>
            </p:nvSpPr>
            <p:spPr>
              <a:xfrm>
                <a:off x="3688216" y="4741851"/>
                <a:ext cx="77564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l-PL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E4F81DA-F394-41B3-BF9B-9A4A985FA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216" y="4741851"/>
                <a:ext cx="775645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7555672-9104-45D7-A251-70F84D276135}"/>
              </a:ext>
            </a:extLst>
          </p:cNvPr>
          <p:cNvCxnSpPr>
            <a:cxnSpLocks/>
          </p:cNvCxnSpPr>
          <p:nvPr/>
        </p:nvCxnSpPr>
        <p:spPr>
          <a:xfrm>
            <a:off x="7919171" y="5247198"/>
            <a:ext cx="0" cy="33375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C827E9-5F7F-4C7C-87F1-BF509980C74A}"/>
                  </a:ext>
                </a:extLst>
              </p:cNvPr>
              <p:cNvSpPr txBox="1"/>
              <p:nvPr/>
            </p:nvSpPr>
            <p:spPr>
              <a:xfrm>
                <a:off x="7497175" y="4756539"/>
                <a:ext cx="77564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C827E9-5F7F-4C7C-87F1-BF509980C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175" y="4756539"/>
                <a:ext cx="775645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60AC4C3-76EB-403C-AE01-A6534DE20B73}"/>
              </a:ext>
            </a:extLst>
          </p:cNvPr>
          <p:cNvCxnSpPr>
            <a:cxnSpLocks/>
          </p:cNvCxnSpPr>
          <p:nvPr/>
        </p:nvCxnSpPr>
        <p:spPr>
          <a:xfrm>
            <a:off x="6070246" y="5232510"/>
            <a:ext cx="0" cy="33375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446B742-40DB-4871-838F-A59C6D5B6AF0}"/>
                  </a:ext>
                </a:extLst>
              </p:cNvPr>
              <p:cNvSpPr txBox="1"/>
              <p:nvPr/>
            </p:nvSpPr>
            <p:spPr>
              <a:xfrm>
                <a:off x="5648250" y="4741851"/>
                <a:ext cx="77564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l-PL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446B742-40DB-4871-838F-A59C6D5B6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250" y="4741851"/>
                <a:ext cx="775645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CA5DDE7-A3A9-460E-AF6B-578C7A9D3EDE}"/>
              </a:ext>
            </a:extLst>
          </p:cNvPr>
          <p:cNvCxnSpPr>
            <a:cxnSpLocks/>
          </p:cNvCxnSpPr>
          <p:nvPr/>
        </p:nvCxnSpPr>
        <p:spPr>
          <a:xfrm>
            <a:off x="2150176" y="5247198"/>
            <a:ext cx="0" cy="33375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4DC3396-BCFF-48F9-B856-D4BFDEAEED63}"/>
                  </a:ext>
                </a:extLst>
              </p:cNvPr>
              <p:cNvSpPr txBox="1"/>
              <p:nvPr/>
            </p:nvSpPr>
            <p:spPr>
              <a:xfrm>
                <a:off x="1728180" y="4756539"/>
                <a:ext cx="77564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l-PL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4DC3396-BCFF-48F9-B856-D4BFDEAEE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180" y="4756539"/>
                <a:ext cx="775645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0DF55843-D162-40FA-9371-9A01A094F3CA}"/>
              </a:ext>
            </a:extLst>
          </p:cNvPr>
          <p:cNvSpPr/>
          <p:nvPr/>
        </p:nvSpPr>
        <p:spPr>
          <a:xfrm>
            <a:off x="3902190" y="1379667"/>
            <a:ext cx="483338" cy="492443"/>
          </a:xfrm>
          <a:prstGeom prst="rect">
            <a:avLst/>
          </a:prstGeom>
          <a:solidFill>
            <a:schemeClr val="accent5">
              <a:alpha val="42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sr-Latn-RS" dirty="0">
              <a:solidFill>
                <a:srgbClr val="333333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95B555D-B8C2-4212-AB1C-20C881BE9EFA}"/>
              </a:ext>
            </a:extLst>
          </p:cNvPr>
          <p:cNvSpPr/>
          <p:nvPr/>
        </p:nvSpPr>
        <p:spPr>
          <a:xfrm>
            <a:off x="2689192" y="2308846"/>
            <a:ext cx="483338" cy="492443"/>
          </a:xfrm>
          <a:prstGeom prst="rect">
            <a:avLst/>
          </a:prstGeom>
          <a:solidFill>
            <a:schemeClr val="accent5">
              <a:alpha val="42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sr-Latn-RS" dirty="0">
              <a:solidFill>
                <a:srgbClr val="333333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A27225-E179-4FF4-8290-D09D46DAB099}"/>
              </a:ext>
            </a:extLst>
          </p:cNvPr>
          <p:cNvSpPr/>
          <p:nvPr/>
        </p:nvSpPr>
        <p:spPr>
          <a:xfrm>
            <a:off x="1829962" y="1795165"/>
            <a:ext cx="483338" cy="492443"/>
          </a:xfrm>
          <a:prstGeom prst="rect">
            <a:avLst/>
          </a:prstGeom>
          <a:solidFill>
            <a:schemeClr val="accent5">
              <a:alpha val="42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sr-Latn-RS" dirty="0">
              <a:solidFill>
                <a:srgbClr val="333333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EC5072F-5287-474E-9657-26EC2D135245}"/>
              </a:ext>
            </a:extLst>
          </p:cNvPr>
          <p:cNvSpPr/>
          <p:nvPr/>
        </p:nvSpPr>
        <p:spPr>
          <a:xfrm>
            <a:off x="4942243" y="1371429"/>
            <a:ext cx="483338" cy="492443"/>
          </a:xfrm>
          <a:prstGeom prst="rect">
            <a:avLst/>
          </a:prstGeom>
          <a:solidFill>
            <a:schemeClr val="accent5">
              <a:alpha val="42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sr-Latn-RS" dirty="0">
              <a:solidFill>
                <a:srgbClr val="333333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361B33-DAC4-4765-90D3-4D7D2C34F203}"/>
              </a:ext>
            </a:extLst>
          </p:cNvPr>
          <p:cNvSpPr/>
          <p:nvPr/>
        </p:nvSpPr>
        <p:spPr>
          <a:xfrm>
            <a:off x="4436166" y="2308070"/>
            <a:ext cx="483338" cy="492443"/>
          </a:xfrm>
          <a:prstGeom prst="rect">
            <a:avLst/>
          </a:prstGeom>
          <a:solidFill>
            <a:schemeClr val="accent5">
              <a:alpha val="42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sr-Latn-RS" dirty="0">
              <a:solidFill>
                <a:srgbClr val="333333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5DDF142-D300-4F2F-A989-4655C785AFA1}"/>
              </a:ext>
            </a:extLst>
          </p:cNvPr>
          <p:cNvSpPr/>
          <p:nvPr/>
        </p:nvSpPr>
        <p:spPr>
          <a:xfrm>
            <a:off x="3529580" y="2308069"/>
            <a:ext cx="483338" cy="492443"/>
          </a:xfrm>
          <a:prstGeom prst="rect">
            <a:avLst/>
          </a:prstGeom>
          <a:solidFill>
            <a:schemeClr val="accent5">
              <a:alpha val="42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sr-Latn-RS" dirty="0">
              <a:solidFill>
                <a:srgbClr val="333333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A0389E2-7896-4B45-ADDE-3949163F7F57}"/>
              </a:ext>
            </a:extLst>
          </p:cNvPr>
          <p:cNvSpPr/>
          <p:nvPr/>
        </p:nvSpPr>
        <p:spPr>
          <a:xfrm>
            <a:off x="5476219" y="2075910"/>
            <a:ext cx="483338" cy="492443"/>
          </a:xfrm>
          <a:prstGeom prst="rect">
            <a:avLst/>
          </a:prstGeom>
          <a:solidFill>
            <a:schemeClr val="accent5">
              <a:alpha val="42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sr-Latn-RS" dirty="0">
              <a:solidFill>
                <a:srgbClr val="333333"/>
              </a:solidFill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5252DB4-F1BD-4C4B-9B3F-9B2C3ECD1FFB}"/>
              </a:ext>
            </a:extLst>
          </p:cNvPr>
          <p:cNvCxnSpPr>
            <a:stCxn id="11" idx="2"/>
            <a:endCxn id="26" idx="0"/>
          </p:cNvCxnSpPr>
          <p:nvPr/>
        </p:nvCxnSpPr>
        <p:spPr>
          <a:xfrm>
            <a:off x="2930861" y="1872110"/>
            <a:ext cx="0" cy="4367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BC9A3A7-4934-499E-863A-D37439EE7C15}"/>
              </a:ext>
            </a:extLst>
          </p:cNvPr>
          <p:cNvCxnSpPr>
            <a:cxnSpLocks/>
            <a:stCxn id="25" idx="3"/>
            <a:endCxn id="28" idx="1"/>
          </p:cNvCxnSpPr>
          <p:nvPr/>
        </p:nvCxnSpPr>
        <p:spPr>
          <a:xfrm flipV="1">
            <a:off x="4385528" y="1617651"/>
            <a:ext cx="556715" cy="823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A06CA58-D384-4E6E-A2F4-E4C0E8185E19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4143859" y="1872110"/>
            <a:ext cx="322708" cy="4154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AA6B7F59-B731-462C-BAA7-6840D212FB8B}"/>
              </a:ext>
            </a:extLst>
          </p:cNvPr>
          <p:cNvSpPr/>
          <p:nvPr/>
        </p:nvSpPr>
        <p:spPr>
          <a:xfrm>
            <a:off x="276769" y="3554137"/>
            <a:ext cx="1705636" cy="1427469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2"/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2546D18-C7BA-4184-BF5E-EE9F707DD302}"/>
              </a:ext>
            </a:extLst>
          </p:cNvPr>
          <p:cNvSpPr/>
          <p:nvPr/>
        </p:nvSpPr>
        <p:spPr>
          <a:xfrm>
            <a:off x="2255462" y="3577359"/>
            <a:ext cx="1705636" cy="1427469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2"/>
              </a:solidFill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1F1A69D-5F2A-43A2-9D64-11B7C110C6B3}"/>
              </a:ext>
            </a:extLst>
          </p:cNvPr>
          <p:cNvSpPr/>
          <p:nvPr/>
        </p:nvSpPr>
        <p:spPr>
          <a:xfrm>
            <a:off x="4206296" y="3551372"/>
            <a:ext cx="1705636" cy="1427469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2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3B6B02A-58E1-4135-8BF4-7F4F97A9B130}"/>
              </a:ext>
            </a:extLst>
          </p:cNvPr>
          <p:cNvSpPr/>
          <p:nvPr/>
        </p:nvSpPr>
        <p:spPr>
          <a:xfrm>
            <a:off x="6157130" y="3551372"/>
            <a:ext cx="1705636" cy="1427469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2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CD9FBF6-9A87-4261-BD3E-956F6881285D}"/>
              </a:ext>
            </a:extLst>
          </p:cNvPr>
          <p:cNvSpPr/>
          <p:nvPr/>
        </p:nvSpPr>
        <p:spPr>
          <a:xfrm>
            <a:off x="646249" y="3772663"/>
            <a:ext cx="483338" cy="492443"/>
          </a:xfrm>
          <a:prstGeom prst="rect">
            <a:avLst/>
          </a:prstGeom>
          <a:solidFill>
            <a:schemeClr val="accent2">
              <a:alpha val="42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sr-Latn-RS" dirty="0">
              <a:solidFill>
                <a:srgbClr val="333333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5568CC2-4A47-4557-A104-E4B0610A70DA}"/>
              </a:ext>
            </a:extLst>
          </p:cNvPr>
          <p:cNvSpPr/>
          <p:nvPr/>
        </p:nvSpPr>
        <p:spPr>
          <a:xfrm>
            <a:off x="2536796" y="3771486"/>
            <a:ext cx="483338" cy="492443"/>
          </a:xfrm>
          <a:prstGeom prst="rect">
            <a:avLst/>
          </a:prstGeom>
          <a:solidFill>
            <a:schemeClr val="accent2">
              <a:alpha val="42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sr-Latn-RS" dirty="0">
              <a:solidFill>
                <a:srgbClr val="333333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46E15A6-A7B0-43B7-9A38-0DB9B9F2A733}"/>
              </a:ext>
            </a:extLst>
          </p:cNvPr>
          <p:cNvSpPr/>
          <p:nvPr/>
        </p:nvSpPr>
        <p:spPr>
          <a:xfrm>
            <a:off x="3124905" y="4319648"/>
            <a:ext cx="483338" cy="492443"/>
          </a:xfrm>
          <a:prstGeom prst="rect">
            <a:avLst/>
          </a:prstGeom>
          <a:solidFill>
            <a:schemeClr val="accent2">
              <a:alpha val="42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sr-Latn-RS" dirty="0">
              <a:solidFill>
                <a:srgbClr val="333333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86CCDD9-4C5F-47AD-B3F3-B8785E8D9C0F}"/>
              </a:ext>
            </a:extLst>
          </p:cNvPr>
          <p:cNvSpPr/>
          <p:nvPr/>
        </p:nvSpPr>
        <p:spPr>
          <a:xfrm>
            <a:off x="4300765" y="4000935"/>
            <a:ext cx="483338" cy="492443"/>
          </a:xfrm>
          <a:prstGeom prst="rect">
            <a:avLst/>
          </a:prstGeom>
          <a:solidFill>
            <a:schemeClr val="accent2">
              <a:alpha val="42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sr-Latn-RS" dirty="0">
              <a:solidFill>
                <a:srgbClr val="333333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4D64A06-685A-4811-AA3D-9FEC625FA692}"/>
              </a:ext>
            </a:extLst>
          </p:cNvPr>
          <p:cNvSpPr/>
          <p:nvPr/>
        </p:nvSpPr>
        <p:spPr>
          <a:xfrm>
            <a:off x="4826697" y="3510624"/>
            <a:ext cx="483338" cy="492443"/>
          </a:xfrm>
          <a:prstGeom prst="rect">
            <a:avLst/>
          </a:prstGeom>
          <a:solidFill>
            <a:schemeClr val="accent2">
              <a:alpha val="42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sr-Latn-RS" dirty="0">
              <a:solidFill>
                <a:srgbClr val="333333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E0A7CF5-9943-453F-9D95-0E6123B3D8B3}"/>
              </a:ext>
            </a:extLst>
          </p:cNvPr>
          <p:cNvSpPr/>
          <p:nvPr/>
        </p:nvSpPr>
        <p:spPr>
          <a:xfrm>
            <a:off x="5368794" y="4069642"/>
            <a:ext cx="483338" cy="492443"/>
          </a:xfrm>
          <a:prstGeom prst="rect">
            <a:avLst/>
          </a:prstGeom>
          <a:solidFill>
            <a:schemeClr val="accent2">
              <a:alpha val="42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sr-Latn-RS" dirty="0">
              <a:solidFill>
                <a:srgbClr val="333333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1433C4A-974B-46F9-BB0C-71CC17D961D1}"/>
              </a:ext>
            </a:extLst>
          </p:cNvPr>
          <p:cNvSpPr/>
          <p:nvPr/>
        </p:nvSpPr>
        <p:spPr>
          <a:xfrm>
            <a:off x="6892561" y="3883104"/>
            <a:ext cx="483338" cy="492443"/>
          </a:xfrm>
          <a:prstGeom prst="rect">
            <a:avLst/>
          </a:prstGeom>
          <a:solidFill>
            <a:schemeClr val="accent2">
              <a:alpha val="42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sr-Latn-RS" dirty="0">
              <a:solidFill>
                <a:srgbClr val="333333"/>
              </a:solidFill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23F9349-4F7E-423D-93FA-71D6AA4C9CCA}"/>
              </a:ext>
            </a:extLst>
          </p:cNvPr>
          <p:cNvCxnSpPr>
            <a:cxnSpLocks/>
            <a:stCxn id="53" idx="0"/>
            <a:endCxn id="54" idx="1"/>
          </p:cNvCxnSpPr>
          <p:nvPr/>
        </p:nvCxnSpPr>
        <p:spPr>
          <a:xfrm flipV="1">
            <a:off x="4542434" y="3756846"/>
            <a:ext cx="284263" cy="24408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57BD04E-4AFC-40E6-B13E-56D89C27D56A}"/>
              </a:ext>
            </a:extLst>
          </p:cNvPr>
          <p:cNvCxnSpPr>
            <a:cxnSpLocks/>
            <a:stCxn id="54" idx="3"/>
            <a:endCxn id="55" idx="0"/>
          </p:cNvCxnSpPr>
          <p:nvPr/>
        </p:nvCxnSpPr>
        <p:spPr>
          <a:xfrm>
            <a:off x="5310035" y="3756846"/>
            <a:ext cx="300428" cy="31279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9D2338F8-6E69-4559-8216-F603C5D1CA7E}"/>
              </a:ext>
            </a:extLst>
          </p:cNvPr>
          <p:cNvSpPr/>
          <p:nvPr/>
        </p:nvSpPr>
        <p:spPr>
          <a:xfrm>
            <a:off x="4826697" y="4486398"/>
            <a:ext cx="483338" cy="492443"/>
          </a:xfrm>
          <a:prstGeom prst="rect">
            <a:avLst/>
          </a:prstGeom>
          <a:solidFill>
            <a:schemeClr val="accent2">
              <a:alpha val="42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sr-Latn-RS" dirty="0">
              <a:solidFill>
                <a:srgbClr val="333333"/>
              </a:solidFill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F18F626-7CEB-431C-AC78-95EB5EA53DD6}"/>
              </a:ext>
            </a:extLst>
          </p:cNvPr>
          <p:cNvCxnSpPr>
            <a:cxnSpLocks/>
            <a:stCxn id="55" idx="2"/>
            <a:endCxn id="69" idx="3"/>
          </p:cNvCxnSpPr>
          <p:nvPr/>
        </p:nvCxnSpPr>
        <p:spPr>
          <a:xfrm flipH="1">
            <a:off x="5310035" y="4562085"/>
            <a:ext cx="300428" cy="17053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11F83491-7FBC-41EA-A33A-6D16B5458579}"/>
              </a:ext>
            </a:extLst>
          </p:cNvPr>
          <p:cNvSpPr txBox="1"/>
          <p:nvPr/>
        </p:nvSpPr>
        <p:spPr>
          <a:xfrm>
            <a:off x="-47625" y="2870592"/>
            <a:ext cx="1176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accent2"/>
                </a:solidFill>
              </a:rPr>
              <a:t>bottom jobs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94E536D-20D2-4B0F-BB7F-CDB3C32AADAD}"/>
              </a:ext>
            </a:extLst>
          </p:cNvPr>
          <p:cNvSpPr txBox="1"/>
          <p:nvPr/>
        </p:nvSpPr>
        <p:spPr>
          <a:xfrm>
            <a:off x="7136218" y="1530270"/>
            <a:ext cx="4946151" cy="600677"/>
          </a:xfrm>
          <a:prstGeom prst="rect">
            <a:avLst/>
          </a:prstGeom>
          <a:solidFill>
            <a:schemeClr val="accent5">
              <a:lumMod val="60000"/>
              <a:lumOff val="40000"/>
              <a:alpha val="26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144000" tIns="144000" rIns="144000" bIns="144000" rtlCol="0">
            <a:noAutofit/>
          </a:bodyPr>
          <a:lstStyle/>
          <a:p>
            <a:r>
              <a:rPr lang="pl-PL" sz="2400" dirty="0"/>
              <a:t>Recursively schedule </a:t>
            </a:r>
            <a:r>
              <a:rPr lang="pl-PL" sz="2400" dirty="0">
                <a:solidFill>
                  <a:schemeClr val="accent2"/>
                </a:solidFill>
              </a:rPr>
              <a:t>bottom jobs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0F02CFE-32B7-4FBA-B1A3-82DAFAEA88B8}"/>
              </a:ext>
            </a:extLst>
          </p:cNvPr>
          <p:cNvSpPr txBox="1"/>
          <p:nvPr/>
        </p:nvSpPr>
        <p:spPr>
          <a:xfrm>
            <a:off x="7136218" y="2234705"/>
            <a:ext cx="4946152" cy="600677"/>
          </a:xfrm>
          <a:prstGeom prst="rect">
            <a:avLst/>
          </a:prstGeom>
          <a:solidFill>
            <a:schemeClr val="accent5">
              <a:lumMod val="60000"/>
              <a:lumOff val="40000"/>
              <a:alpha val="26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144000" tIns="144000" rIns="144000" bIns="144000" rtlCol="0">
            <a:noAutofit/>
          </a:bodyPr>
          <a:lstStyle/>
          <a:p>
            <a:r>
              <a:rPr lang="pl-PL" sz="2400" dirty="0"/>
              <a:t>Algorithm to add </a:t>
            </a:r>
            <a:r>
              <a:rPr lang="pl-PL" sz="2400" dirty="0">
                <a:solidFill>
                  <a:schemeClr val="accent1"/>
                </a:solidFill>
              </a:rPr>
              <a:t>top jobs</a:t>
            </a:r>
            <a:r>
              <a:rPr lang="pl-PL" sz="2400" dirty="0"/>
              <a:t> to schedule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17C4EA8-5271-49D3-BA6B-3B073CB99B4D}"/>
                  </a:ext>
                </a:extLst>
              </p:cNvPr>
              <p:cNvSpPr txBox="1"/>
              <p:nvPr/>
            </p:nvSpPr>
            <p:spPr>
              <a:xfrm>
                <a:off x="8381189" y="2919069"/>
                <a:ext cx="3709453" cy="2188695"/>
              </a:xfrm>
              <a:prstGeom prst="rect">
                <a:avLst/>
              </a:prstGeom>
              <a:solidFill>
                <a:schemeClr val="accent6">
                  <a:alpha val="26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lIns="144000" tIns="144000" rIns="144000" bIns="144000" rtlCol="0">
                <a:noAutofit/>
              </a:bodyPr>
              <a:lstStyle/>
              <a:p>
                <a:r>
                  <a:rPr lang="pl-PL" sz="2400" dirty="0"/>
                  <a:t>Properties of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≺</m:t>
                    </m:r>
                    <m:r>
                      <a:rPr lang="pl-PL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sz="2400" dirty="0"/>
                  <a:t>constraints: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l-PL" sz="2400" dirty="0">
                    <a:solidFill>
                      <a:schemeClr val="accent2"/>
                    </a:solidFill>
                  </a:rPr>
                  <a:t>bottom</a:t>
                </a:r>
                <a:r>
                  <a:rPr lang="pl-PL" sz="2400" dirty="0"/>
                  <a:t>-to-</a:t>
                </a:r>
                <a:r>
                  <a:rPr lang="pl-PL" sz="2400" dirty="0">
                    <a:solidFill>
                      <a:schemeClr val="accent2"/>
                    </a:solidFill>
                  </a:rPr>
                  <a:t>bottom</a:t>
                </a:r>
                <a:r>
                  <a:rPr lang="pl-PL" sz="2400" dirty="0"/>
                  <a:t>:</a:t>
                </a:r>
                <a:br>
                  <a:rPr lang="pl-PL" sz="2400" dirty="0"/>
                </a:br>
                <a:r>
                  <a:rPr lang="pl-PL" sz="2400" dirty="0"/>
                  <a:t>recursive / automatic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l-PL" sz="2400" dirty="0">
                    <a:solidFill>
                      <a:schemeClr val="accent1"/>
                    </a:solidFill>
                  </a:rPr>
                  <a:t>top</a:t>
                </a:r>
                <a:r>
                  <a:rPr lang="pl-PL" sz="2400" dirty="0"/>
                  <a:t>-to-</a:t>
                </a:r>
                <a:r>
                  <a:rPr lang="pl-PL" sz="2400" dirty="0">
                    <a:solidFill>
                      <a:schemeClr val="accent2"/>
                    </a:solidFill>
                  </a:rPr>
                  <a:t>bottom</a:t>
                </a:r>
                <a:r>
                  <a:rPr lang="pl-PL" sz="2400" dirty="0"/>
                  <a:t>: ``loose”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l-PL" sz="2400" dirty="0">
                    <a:solidFill>
                      <a:schemeClr val="accent1"/>
                    </a:solidFill>
                  </a:rPr>
                  <a:t>top</a:t>
                </a:r>
                <a:r>
                  <a:rPr lang="pl-PL" sz="2400" dirty="0"/>
                  <a:t>-to-</a:t>
                </a:r>
                <a:r>
                  <a:rPr lang="pl-PL" sz="2400" dirty="0">
                    <a:solidFill>
                      <a:schemeClr val="accent1"/>
                    </a:solidFill>
                  </a:rPr>
                  <a:t>top</a:t>
                </a:r>
                <a:r>
                  <a:rPr lang="pl-PL" sz="2400" dirty="0"/>
                  <a:t>: </a:t>
                </a:r>
                <a:r>
                  <a:rPr lang="pl-PL" sz="2400" b="1" dirty="0"/>
                  <a:t>short chains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17C4EA8-5271-49D3-BA6B-3B073CB99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189" y="2919069"/>
                <a:ext cx="3709453" cy="2188695"/>
              </a:xfrm>
              <a:prstGeom prst="rect">
                <a:avLst/>
              </a:prstGeom>
              <a:blipFill>
                <a:blip r:embed="rId9"/>
                <a:stretch>
                  <a:fillRect l="-984" r="-492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2C3FEC93-8C8B-4779-8DFC-2723BF2DBECA}"/>
              </a:ext>
            </a:extLst>
          </p:cNvPr>
          <p:cNvCxnSpPr>
            <a:cxnSpLocks/>
            <a:stCxn id="50" idx="0"/>
            <a:endCxn id="26" idx="1"/>
          </p:cNvCxnSpPr>
          <p:nvPr/>
        </p:nvCxnSpPr>
        <p:spPr>
          <a:xfrm flipV="1">
            <a:off x="887918" y="2555068"/>
            <a:ext cx="1801274" cy="121759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4D1928A8-1A60-4D68-AB48-2B0555629B22}"/>
              </a:ext>
            </a:extLst>
          </p:cNvPr>
          <p:cNvCxnSpPr>
            <a:cxnSpLocks/>
            <a:stCxn id="30" idx="2"/>
            <a:endCxn id="53" idx="1"/>
          </p:cNvCxnSpPr>
          <p:nvPr/>
        </p:nvCxnSpPr>
        <p:spPr>
          <a:xfrm>
            <a:off x="3771249" y="2800512"/>
            <a:ext cx="529516" cy="144664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28FA516-37A5-4BF3-B0A9-3E6A425664EE}"/>
              </a:ext>
            </a:extLst>
          </p:cNvPr>
          <p:cNvCxnSpPr>
            <a:cxnSpLocks/>
            <a:stCxn id="50" idx="3"/>
            <a:endCxn id="51" idx="1"/>
          </p:cNvCxnSpPr>
          <p:nvPr/>
        </p:nvCxnSpPr>
        <p:spPr>
          <a:xfrm flipV="1">
            <a:off x="1129587" y="4017708"/>
            <a:ext cx="1407209" cy="117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1CB98C37-DC97-4BFA-A930-CB603DDD475B}"/>
              </a:ext>
            </a:extLst>
          </p:cNvPr>
          <p:cNvCxnSpPr>
            <a:cxnSpLocks/>
            <a:stCxn id="55" idx="3"/>
            <a:endCxn id="56" idx="1"/>
          </p:cNvCxnSpPr>
          <p:nvPr/>
        </p:nvCxnSpPr>
        <p:spPr>
          <a:xfrm flipV="1">
            <a:off x="5852132" y="4129326"/>
            <a:ext cx="1040429" cy="18653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81876176-E7CD-4EEA-AE04-E76686F86002}"/>
              </a:ext>
            </a:extLst>
          </p:cNvPr>
          <p:cNvCxnSpPr>
            <a:cxnSpLocks/>
            <a:stCxn id="56" idx="0"/>
            <a:endCxn id="31" idx="2"/>
          </p:cNvCxnSpPr>
          <p:nvPr/>
        </p:nvCxnSpPr>
        <p:spPr>
          <a:xfrm flipH="1" flipV="1">
            <a:off x="5717888" y="2568353"/>
            <a:ext cx="1416342" cy="131475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C0F40207-A566-4A67-AC25-E2661C341E67}"/>
              </a:ext>
            </a:extLst>
          </p:cNvPr>
          <p:cNvSpPr txBox="1"/>
          <p:nvPr/>
        </p:nvSpPr>
        <p:spPr>
          <a:xfrm>
            <a:off x="8381189" y="5736981"/>
            <a:ext cx="3709454" cy="1000940"/>
          </a:xfrm>
          <a:prstGeom prst="rect">
            <a:avLst/>
          </a:prstGeom>
          <a:solidFill>
            <a:schemeClr val="accent5">
              <a:lumMod val="60000"/>
              <a:lumOff val="40000"/>
              <a:alpha val="26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144000" tIns="144000" rIns="144000" bIns="144000" rtlCol="0">
            <a:noAutofit/>
          </a:bodyPr>
          <a:lstStyle/>
          <a:p>
            <a:r>
              <a:rPr lang="pl-PL" sz="2400" dirty="0"/>
              <a:t>EDF (Earliest Deadline First) scheduling does the trick</a:t>
            </a:r>
          </a:p>
        </p:txBody>
      </p:sp>
      <p:sp>
        <p:nvSpPr>
          <p:cNvPr id="101" name="Arrow: Down 100">
            <a:extLst>
              <a:ext uri="{FF2B5EF4-FFF2-40B4-BE49-F238E27FC236}">
                <a16:creationId xmlns:a16="http://schemas.microsoft.com/office/drawing/2014/main" id="{3A6153EB-D144-411E-9BED-3F764B550CAA}"/>
              </a:ext>
            </a:extLst>
          </p:cNvPr>
          <p:cNvSpPr/>
          <p:nvPr/>
        </p:nvSpPr>
        <p:spPr>
          <a:xfrm>
            <a:off x="9980583" y="5116879"/>
            <a:ext cx="510663" cy="6292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" name="Picture 101" descr="A circuit board&#10;&#10;Description automatically generated">
            <a:extLst>
              <a:ext uri="{FF2B5EF4-FFF2-40B4-BE49-F238E27FC236}">
                <a16:creationId xmlns:a16="http://schemas.microsoft.com/office/drawing/2014/main" id="{0A092286-C017-42EF-9CEA-E342195B6B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3" y="6189200"/>
            <a:ext cx="542015" cy="560895"/>
          </a:xfrm>
          <a:prstGeom prst="rect">
            <a:avLst/>
          </a:prstGeom>
        </p:spPr>
      </p:pic>
      <p:pic>
        <p:nvPicPr>
          <p:cNvPr id="103" name="Picture 102" descr="A circuit board&#10;&#10;Description automatically generated">
            <a:extLst>
              <a:ext uri="{FF2B5EF4-FFF2-40B4-BE49-F238E27FC236}">
                <a16:creationId xmlns:a16="http://schemas.microsoft.com/office/drawing/2014/main" id="{FE93BE8D-27E1-4E6F-A6E4-90484467DB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3" y="5665151"/>
            <a:ext cx="500000" cy="498750"/>
          </a:xfrm>
          <a:prstGeom prst="rect">
            <a:avLst/>
          </a:prstGeom>
        </p:spPr>
      </p:pic>
      <p:sp>
        <p:nvSpPr>
          <p:cNvPr id="106" name="Rectangle 105">
            <a:extLst>
              <a:ext uri="{FF2B5EF4-FFF2-40B4-BE49-F238E27FC236}">
                <a16:creationId xmlns:a16="http://schemas.microsoft.com/office/drawing/2014/main" id="{4C1B9EB8-9019-495C-8AC4-9BFA9A794161}"/>
              </a:ext>
            </a:extLst>
          </p:cNvPr>
          <p:cNvSpPr/>
          <p:nvPr/>
        </p:nvSpPr>
        <p:spPr>
          <a:xfrm>
            <a:off x="1040662" y="5638883"/>
            <a:ext cx="483338" cy="492443"/>
          </a:xfrm>
          <a:prstGeom prst="rect">
            <a:avLst/>
          </a:prstGeom>
          <a:solidFill>
            <a:schemeClr val="accent2">
              <a:alpha val="42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sr-Latn-RS" dirty="0">
              <a:solidFill>
                <a:srgbClr val="333333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DB1F3DB-A538-43F6-9F38-183A5346D5F1}"/>
              </a:ext>
            </a:extLst>
          </p:cNvPr>
          <p:cNvSpPr/>
          <p:nvPr/>
        </p:nvSpPr>
        <p:spPr>
          <a:xfrm>
            <a:off x="2500437" y="5628100"/>
            <a:ext cx="483338" cy="492443"/>
          </a:xfrm>
          <a:prstGeom prst="rect">
            <a:avLst/>
          </a:prstGeom>
          <a:solidFill>
            <a:schemeClr val="accent2">
              <a:alpha val="42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sr-Latn-RS" dirty="0">
              <a:solidFill>
                <a:srgbClr val="333333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3EF23E4-04B6-49FD-A0E4-CCB4E804FF51}"/>
              </a:ext>
            </a:extLst>
          </p:cNvPr>
          <p:cNvSpPr/>
          <p:nvPr/>
        </p:nvSpPr>
        <p:spPr>
          <a:xfrm>
            <a:off x="2500437" y="6223425"/>
            <a:ext cx="483338" cy="492443"/>
          </a:xfrm>
          <a:prstGeom prst="rect">
            <a:avLst/>
          </a:prstGeom>
          <a:solidFill>
            <a:schemeClr val="accent2">
              <a:alpha val="42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sr-Latn-RS" dirty="0">
              <a:solidFill>
                <a:srgbClr val="333333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0A59ED47-1AEF-4C37-AFA3-EDA26C0B761F}"/>
              </a:ext>
            </a:extLst>
          </p:cNvPr>
          <p:cNvSpPr/>
          <p:nvPr/>
        </p:nvSpPr>
        <p:spPr>
          <a:xfrm>
            <a:off x="4110668" y="5618811"/>
            <a:ext cx="483338" cy="492443"/>
          </a:xfrm>
          <a:prstGeom prst="rect">
            <a:avLst/>
          </a:prstGeom>
          <a:solidFill>
            <a:schemeClr val="accent2">
              <a:alpha val="42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sr-Latn-RS" dirty="0">
              <a:solidFill>
                <a:srgbClr val="333333"/>
              </a:solidFill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502F4F69-5736-4C7C-AE7F-E02352D94050}"/>
              </a:ext>
            </a:extLst>
          </p:cNvPr>
          <p:cNvSpPr/>
          <p:nvPr/>
        </p:nvSpPr>
        <p:spPr>
          <a:xfrm>
            <a:off x="4598461" y="5618736"/>
            <a:ext cx="531672" cy="492443"/>
          </a:xfrm>
          <a:prstGeom prst="rect">
            <a:avLst/>
          </a:prstGeom>
          <a:solidFill>
            <a:schemeClr val="accent2">
              <a:alpha val="42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sr-Latn-RS" dirty="0">
              <a:solidFill>
                <a:srgbClr val="333333"/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5699EB7E-72F8-4DBB-BED6-A439F89F380D}"/>
              </a:ext>
            </a:extLst>
          </p:cNvPr>
          <p:cNvSpPr/>
          <p:nvPr/>
        </p:nvSpPr>
        <p:spPr>
          <a:xfrm>
            <a:off x="5110240" y="5618736"/>
            <a:ext cx="483338" cy="492443"/>
          </a:xfrm>
          <a:prstGeom prst="rect">
            <a:avLst/>
          </a:prstGeom>
          <a:solidFill>
            <a:schemeClr val="accent2">
              <a:alpha val="42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sr-Latn-RS" dirty="0">
              <a:solidFill>
                <a:srgbClr val="333333"/>
              </a:solidFill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2987DD66-7082-46CF-A29D-06EF865C7682}"/>
              </a:ext>
            </a:extLst>
          </p:cNvPr>
          <p:cNvSpPr/>
          <p:nvPr/>
        </p:nvSpPr>
        <p:spPr>
          <a:xfrm>
            <a:off x="5611927" y="5618735"/>
            <a:ext cx="483338" cy="492443"/>
          </a:xfrm>
          <a:prstGeom prst="rect">
            <a:avLst/>
          </a:prstGeom>
          <a:solidFill>
            <a:schemeClr val="accent2">
              <a:alpha val="42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sr-Latn-RS" dirty="0">
              <a:solidFill>
                <a:srgbClr val="333333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6608B934-F770-43AE-B0DB-0A1F88ECFA7C}"/>
              </a:ext>
            </a:extLst>
          </p:cNvPr>
          <p:cNvSpPr/>
          <p:nvPr/>
        </p:nvSpPr>
        <p:spPr>
          <a:xfrm>
            <a:off x="6645805" y="5580954"/>
            <a:ext cx="483338" cy="492443"/>
          </a:xfrm>
          <a:prstGeom prst="rect">
            <a:avLst/>
          </a:prstGeom>
          <a:solidFill>
            <a:schemeClr val="accent2">
              <a:alpha val="42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sr-Latn-RS" dirty="0">
              <a:solidFill>
                <a:srgbClr val="333333"/>
              </a:solidFill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B59E464F-80BF-4D25-8C7B-FBD5E824643B}"/>
              </a:ext>
            </a:extLst>
          </p:cNvPr>
          <p:cNvSpPr/>
          <p:nvPr/>
        </p:nvSpPr>
        <p:spPr>
          <a:xfrm>
            <a:off x="1040662" y="6237451"/>
            <a:ext cx="483338" cy="492443"/>
          </a:xfrm>
          <a:prstGeom prst="rect">
            <a:avLst/>
          </a:prstGeom>
          <a:solidFill>
            <a:schemeClr val="accent5">
              <a:alpha val="42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sr-Latn-RS" dirty="0">
              <a:solidFill>
                <a:srgbClr val="333333"/>
              </a:solidFill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F4C3C087-0C0D-411E-B9B2-0433E29F304E}"/>
              </a:ext>
            </a:extLst>
          </p:cNvPr>
          <p:cNvSpPr/>
          <p:nvPr/>
        </p:nvSpPr>
        <p:spPr>
          <a:xfrm>
            <a:off x="1640235" y="5628099"/>
            <a:ext cx="483338" cy="492443"/>
          </a:xfrm>
          <a:prstGeom prst="rect">
            <a:avLst/>
          </a:prstGeom>
          <a:solidFill>
            <a:schemeClr val="accent5">
              <a:alpha val="42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sr-Latn-RS" dirty="0">
              <a:solidFill>
                <a:srgbClr val="333333"/>
              </a:solidFill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390A3373-9BB9-43DB-A0F9-F3BC5E7242EA}"/>
              </a:ext>
            </a:extLst>
          </p:cNvPr>
          <p:cNvSpPr/>
          <p:nvPr/>
        </p:nvSpPr>
        <p:spPr>
          <a:xfrm>
            <a:off x="1664267" y="6237451"/>
            <a:ext cx="483338" cy="492443"/>
          </a:xfrm>
          <a:prstGeom prst="rect">
            <a:avLst/>
          </a:prstGeom>
          <a:solidFill>
            <a:schemeClr val="accent5">
              <a:alpha val="42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sr-Latn-RS" dirty="0">
              <a:solidFill>
                <a:srgbClr val="333333"/>
              </a:solidFill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240211BA-A115-4980-AC55-4B1C65BF484B}"/>
              </a:ext>
            </a:extLst>
          </p:cNvPr>
          <p:cNvSpPr/>
          <p:nvPr/>
        </p:nvSpPr>
        <p:spPr>
          <a:xfrm>
            <a:off x="3201182" y="5649876"/>
            <a:ext cx="483338" cy="492443"/>
          </a:xfrm>
          <a:prstGeom prst="rect">
            <a:avLst/>
          </a:prstGeom>
          <a:solidFill>
            <a:schemeClr val="accent5">
              <a:alpha val="42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sr-Latn-RS" dirty="0">
              <a:solidFill>
                <a:srgbClr val="333333"/>
              </a:solidFill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1BA0E81E-A769-4BC2-87AD-C16055A2235C}"/>
              </a:ext>
            </a:extLst>
          </p:cNvPr>
          <p:cNvSpPr/>
          <p:nvPr/>
        </p:nvSpPr>
        <p:spPr>
          <a:xfrm>
            <a:off x="4121305" y="6181134"/>
            <a:ext cx="483338" cy="492443"/>
          </a:xfrm>
          <a:prstGeom prst="rect">
            <a:avLst/>
          </a:prstGeom>
          <a:solidFill>
            <a:schemeClr val="accent5">
              <a:alpha val="42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sr-Latn-RS" dirty="0">
              <a:solidFill>
                <a:srgbClr val="333333"/>
              </a:solidFill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B2C87D8D-C992-40E7-976A-7179F1890A1A}"/>
              </a:ext>
            </a:extLst>
          </p:cNvPr>
          <p:cNvSpPr/>
          <p:nvPr/>
        </p:nvSpPr>
        <p:spPr>
          <a:xfrm>
            <a:off x="3202102" y="6223424"/>
            <a:ext cx="483338" cy="492443"/>
          </a:xfrm>
          <a:prstGeom prst="rect">
            <a:avLst/>
          </a:prstGeom>
          <a:solidFill>
            <a:schemeClr val="accent5">
              <a:alpha val="42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sr-Latn-RS" dirty="0">
              <a:solidFill>
                <a:srgbClr val="333333"/>
              </a:solidFill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BE7DDB33-1603-43F3-B3B7-07A1D447C656}"/>
              </a:ext>
            </a:extLst>
          </p:cNvPr>
          <p:cNvSpPr/>
          <p:nvPr/>
        </p:nvSpPr>
        <p:spPr>
          <a:xfrm>
            <a:off x="4684565" y="6181133"/>
            <a:ext cx="483338" cy="492443"/>
          </a:xfrm>
          <a:prstGeom prst="rect">
            <a:avLst/>
          </a:prstGeom>
          <a:solidFill>
            <a:schemeClr val="accent5">
              <a:alpha val="42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sr-Latn-RS" dirty="0">
              <a:solidFill>
                <a:srgbClr val="333333"/>
              </a:solidFill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E17BAB33-C359-409F-9203-A18877F7C5AF}"/>
              </a:ext>
            </a:extLst>
          </p:cNvPr>
          <p:cNvSpPr/>
          <p:nvPr/>
        </p:nvSpPr>
        <p:spPr>
          <a:xfrm>
            <a:off x="7255506" y="5589542"/>
            <a:ext cx="483338" cy="492443"/>
          </a:xfrm>
          <a:prstGeom prst="rect">
            <a:avLst/>
          </a:prstGeom>
          <a:solidFill>
            <a:schemeClr val="accent5">
              <a:alpha val="42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sr-Latn-R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68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repeatCount="5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repeatCount="5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repeatCount="5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repeatCount="5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5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6" presetClass="emph" presetSubtype="0" repeatCount="5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500" fill="hold"/>
                                        <p:tgtEl>
                                          <p:spTgt spid="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mph" presetSubtype="0" repeatCount="5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500" fill="hold"/>
                                        <p:tgtEl>
                                          <p:spTgt spid="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" presetClass="emph" presetSubtype="0" repeatCount="5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6" presetClass="emph" presetSubtype="0" repeatCount="5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500" fill="hold"/>
                                        <p:tgtEl>
                                          <p:spTgt spid="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repeatCount="5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6" presetClass="emph" presetSubtype="0" repeatCount="5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6" presetClass="emph" presetSubtype="0" repeatCount="5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74" grpId="0" animBg="1"/>
      <p:bldP spid="75" grpId="0" animBg="1"/>
      <p:bldP spid="76" grpId="0" animBg="1"/>
      <p:bldP spid="100" grpId="0" animBg="1"/>
      <p:bldP spid="101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6D6A71-F242-4403-A5E8-17A54EF3DE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162424"/>
                <a:ext cx="5257800" cy="1345241"/>
              </a:xfrm>
            </p:spPr>
            <p:txBody>
              <a:bodyPr/>
              <a:lstStyle/>
              <a:p>
                <a:r>
                  <a:rPr lang="pl-PL" dirty="0"/>
                  <a:t>Imagine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pl-PL" dirty="0"/>
                  <a:t>. Not short chain, not short support;   so need to split among bottom intervals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6D6A71-F242-4403-A5E8-17A54EF3DE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162424"/>
                <a:ext cx="5257800" cy="1345241"/>
              </a:xfrm>
              <a:blipFill>
                <a:blip r:embed="rId3"/>
                <a:stretch>
                  <a:fillRect l="-2088" t="-6818" r="-1972" b="-818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068569E-BC0E-4D78-AF95-A5EB00C1AB97}"/>
              </a:ext>
            </a:extLst>
          </p:cNvPr>
          <p:cNvSpPr txBox="1"/>
          <p:nvPr/>
        </p:nvSpPr>
        <p:spPr>
          <a:xfrm>
            <a:off x="838200" y="1524074"/>
            <a:ext cx="10515600" cy="2439840"/>
          </a:xfrm>
          <a:prstGeom prst="rect">
            <a:avLst/>
          </a:prstGeom>
          <a:solidFill>
            <a:schemeClr val="accent5">
              <a:lumMod val="60000"/>
              <a:lumOff val="40000"/>
              <a:alpha val="26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365760" tIns="182880" rIns="365760" bIns="182880" rtlCol="0">
            <a:noAutofit/>
          </a:bodyPr>
          <a:lstStyle/>
          <a:p>
            <a:r>
              <a:rPr lang="pl-PL" sz="2400" dirty="0"/>
              <a:t>Why not just do this?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542040-CA30-4B98-B395-A69845A82310}"/>
              </a:ext>
            </a:extLst>
          </p:cNvPr>
          <p:cNvSpPr/>
          <p:nvPr/>
        </p:nvSpPr>
        <p:spPr>
          <a:xfrm>
            <a:off x="1565301" y="2573752"/>
            <a:ext cx="3091897" cy="748430"/>
          </a:xfrm>
          <a:prstGeom prst="rect">
            <a:avLst/>
          </a:prstGeom>
          <a:solidFill>
            <a:schemeClr val="accent6">
              <a:alpha val="74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tr-TR" dirty="0">
              <a:solidFill>
                <a:srgbClr val="333333"/>
              </a:solidFill>
            </a:endParaRP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279C606D-C18A-4D9B-8941-7ACAAFBF1D92}"/>
              </a:ext>
            </a:extLst>
          </p:cNvPr>
          <p:cNvSpPr/>
          <p:nvPr/>
        </p:nvSpPr>
        <p:spPr>
          <a:xfrm rot="3610303" flipV="1">
            <a:off x="954180" y="2328352"/>
            <a:ext cx="862816" cy="460627"/>
          </a:xfrm>
          <a:prstGeom prst="line">
            <a:avLst/>
          </a:prstGeom>
          <a:solidFill>
            <a:srgbClr val="333333">
              <a:alpha val="5000"/>
            </a:srgbClr>
          </a:solidFill>
          <a:ln w="360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de-DE">
              <a:solidFill>
                <a:srgbClr val="333333"/>
              </a:solidFill>
            </a:endParaRPr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0EC503FA-2AA2-4FF4-B2DA-9243A8087277}"/>
              </a:ext>
            </a:extLst>
          </p:cNvPr>
          <p:cNvSpPr/>
          <p:nvPr/>
        </p:nvSpPr>
        <p:spPr>
          <a:xfrm rot="3610303" flipV="1">
            <a:off x="1342802" y="2869527"/>
            <a:ext cx="96177" cy="887964"/>
          </a:xfrm>
          <a:prstGeom prst="line">
            <a:avLst/>
          </a:prstGeom>
          <a:solidFill>
            <a:srgbClr val="333333">
              <a:alpha val="5000"/>
            </a:srgbClr>
          </a:solidFill>
          <a:ln w="360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de-DE">
              <a:solidFill>
                <a:srgbClr val="333333"/>
              </a:solidFill>
            </a:endParaRP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919F50CC-79A2-4D89-ADBC-36E7DA7C72F8}"/>
              </a:ext>
            </a:extLst>
          </p:cNvPr>
          <p:cNvSpPr/>
          <p:nvPr/>
        </p:nvSpPr>
        <p:spPr>
          <a:xfrm rot="3610303" flipH="1" flipV="1">
            <a:off x="4821392" y="2105207"/>
            <a:ext cx="31044" cy="973129"/>
          </a:xfrm>
          <a:prstGeom prst="line">
            <a:avLst/>
          </a:prstGeom>
          <a:solidFill>
            <a:srgbClr val="333333">
              <a:alpha val="5000"/>
            </a:srgbClr>
          </a:solidFill>
          <a:ln w="360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de-DE">
              <a:solidFill>
                <a:srgbClr val="333333"/>
              </a:solidFill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6FF441CB-F631-4C6A-A6D9-6BA470E2F6A8}"/>
              </a:ext>
            </a:extLst>
          </p:cNvPr>
          <p:cNvSpPr/>
          <p:nvPr/>
        </p:nvSpPr>
        <p:spPr>
          <a:xfrm rot="3610303" flipV="1">
            <a:off x="4446339" y="3093292"/>
            <a:ext cx="781149" cy="507451"/>
          </a:xfrm>
          <a:prstGeom prst="line">
            <a:avLst/>
          </a:prstGeom>
          <a:solidFill>
            <a:srgbClr val="333333">
              <a:alpha val="5000"/>
            </a:srgbClr>
          </a:solidFill>
          <a:ln w="360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de-DE">
              <a:solidFill>
                <a:srgbClr val="333333"/>
              </a:solidFill>
            </a:endParaRPr>
          </a:p>
        </p:txBody>
      </p:sp>
      <p:pic>
        <p:nvPicPr>
          <p:cNvPr id="11" name="Picture 73" descr="Picture 73">
            <a:extLst>
              <a:ext uri="{FF2B5EF4-FFF2-40B4-BE49-F238E27FC236}">
                <a16:creationId xmlns:a16="http://schemas.microsoft.com/office/drawing/2014/main" id="{A561827E-C84F-435A-90B0-B58F41A7E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8695" y="2761543"/>
            <a:ext cx="1127119" cy="37284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BABCAB5-F75D-409B-9DBC-D9D69F959D0F}"/>
              </a:ext>
            </a:extLst>
          </p:cNvPr>
          <p:cNvSpPr/>
          <p:nvPr/>
        </p:nvSpPr>
        <p:spPr>
          <a:xfrm>
            <a:off x="7386764" y="2601777"/>
            <a:ext cx="594101" cy="748430"/>
          </a:xfrm>
          <a:prstGeom prst="rect">
            <a:avLst/>
          </a:prstGeom>
          <a:solidFill>
            <a:schemeClr val="accent6">
              <a:alpha val="74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tr-TR" dirty="0">
              <a:solidFill>
                <a:srgbClr val="333333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355020-7F2A-4B8E-B163-59FF3C301BFA}"/>
              </a:ext>
            </a:extLst>
          </p:cNvPr>
          <p:cNvSpPr/>
          <p:nvPr/>
        </p:nvSpPr>
        <p:spPr>
          <a:xfrm>
            <a:off x="7978963" y="2601777"/>
            <a:ext cx="594101" cy="748430"/>
          </a:xfrm>
          <a:prstGeom prst="rect">
            <a:avLst/>
          </a:prstGeom>
          <a:solidFill>
            <a:schemeClr val="accent6">
              <a:alpha val="74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tr-TR" dirty="0">
              <a:solidFill>
                <a:srgbClr val="333333"/>
              </a:solidFill>
            </a:endParaRPr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605FFE76-87CB-488F-B006-90BF28D8E68F}"/>
              </a:ext>
            </a:extLst>
          </p:cNvPr>
          <p:cNvSpPr/>
          <p:nvPr/>
        </p:nvSpPr>
        <p:spPr>
          <a:xfrm rot="3610303" flipV="1">
            <a:off x="7820659" y="2713945"/>
            <a:ext cx="256350" cy="447099"/>
          </a:xfrm>
          <a:prstGeom prst="line">
            <a:avLst/>
          </a:prstGeom>
          <a:solidFill>
            <a:srgbClr val="333333">
              <a:alpha val="5000"/>
            </a:srgbClr>
          </a:solidFill>
          <a:ln w="360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de-DE">
              <a:solidFill>
                <a:srgbClr val="333333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F9C0EC-5587-46E0-81CF-15263540772A}"/>
              </a:ext>
            </a:extLst>
          </p:cNvPr>
          <p:cNvSpPr/>
          <p:nvPr/>
        </p:nvSpPr>
        <p:spPr>
          <a:xfrm>
            <a:off x="8580949" y="2605557"/>
            <a:ext cx="594101" cy="748430"/>
          </a:xfrm>
          <a:prstGeom prst="rect">
            <a:avLst/>
          </a:prstGeom>
          <a:solidFill>
            <a:schemeClr val="accent6">
              <a:alpha val="74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tr-TR" dirty="0">
              <a:solidFill>
                <a:srgbClr val="333333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38BAA5-26FA-4073-8450-5D8E0561B9AE}"/>
              </a:ext>
            </a:extLst>
          </p:cNvPr>
          <p:cNvSpPr/>
          <p:nvPr/>
        </p:nvSpPr>
        <p:spPr>
          <a:xfrm>
            <a:off x="9173148" y="2605557"/>
            <a:ext cx="594101" cy="748430"/>
          </a:xfrm>
          <a:prstGeom prst="rect">
            <a:avLst/>
          </a:prstGeom>
          <a:solidFill>
            <a:schemeClr val="accent6">
              <a:alpha val="74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tr-TR" dirty="0">
              <a:solidFill>
                <a:srgbClr val="333333"/>
              </a:solidFill>
            </a:endParaRPr>
          </a:p>
        </p:txBody>
      </p:sp>
      <p:sp>
        <p:nvSpPr>
          <p:cNvPr id="17" name="Straight Connector 16">
            <a:extLst>
              <a:ext uri="{FF2B5EF4-FFF2-40B4-BE49-F238E27FC236}">
                <a16:creationId xmlns:a16="http://schemas.microsoft.com/office/drawing/2014/main" id="{12792C7F-9F44-41DA-B6C1-9394DB5F71FB}"/>
              </a:ext>
            </a:extLst>
          </p:cNvPr>
          <p:cNvSpPr/>
          <p:nvPr/>
        </p:nvSpPr>
        <p:spPr>
          <a:xfrm rot="3610303" flipV="1">
            <a:off x="9027159" y="2713945"/>
            <a:ext cx="256350" cy="447099"/>
          </a:xfrm>
          <a:prstGeom prst="line">
            <a:avLst/>
          </a:prstGeom>
          <a:solidFill>
            <a:srgbClr val="333333">
              <a:alpha val="5000"/>
            </a:srgbClr>
          </a:solidFill>
          <a:ln w="360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de-DE">
              <a:solidFill>
                <a:srgbClr val="333333"/>
              </a:solidFill>
            </a:endParaRPr>
          </a:p>
        </p:txBody>
      </p:sp>
      <p:sp>
        <p:nvSpPr>
          <p:cNvPr id="18" name="Straight Connector 17">
            <a:extLst>
              <a:ext uri="{FF2B5EF4-FFF2-40B4-BE49-F238E27FC236}">
                <a16:creationId xmlns:a16="http://schemas.microsoft.com/office/drawing/2014/main" id="{208F0A4B-4F7A-4D00-B389-094B5495FDE8}"/>
              </a:ext>
            </a:extLst>
          </p:cNvPr>
          <p:cNvSpPr/>
          <p:nvPr/>
        </p:nvSpPr>
        <p:spPr>
          <a:xfrm rot="3610303" flipV="1">
            <a:off x="8422645" y="2710769"/>
            <a:ext cx="256350" cy="447099"/>
          </a:xfrm>
          <a:prstGeom prst="line">
            <a:avLst/>
          </a:prstGeom>
          <a:solidFill>
            <a:srgbClr val="333333">
              <a:alpha val="5000"/>
            </a:srgbClr>
          </a:solidFill>
          <a:ln w="360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de-DE">
              <a:solidFill>
                <a:srgbClr val="333333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73F11E-967D-4B29-9314-E42DEDCFD762}"/>
              </a:ext>
            </a:extLst>
          </p:cNvPr>
          <p:cNvSpPr/>
          <p:nvPr/>
        </p:nvSpPr>
        <p:spPr>
          <a:xfrm>
            <a:off x="9770626" y="2601777"/>
            <a:ext cx="594101" cy="748430"/>
          </a:xfrm>
          <a:prstGeom prst="rect">
            <a:avLst/>
          </a:prstGeom>
          <a:solidFill>
            <a:schemeClr val="accent6">
              <a:alpha val="74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tr-TR" dirty="0">
              <a:solidFill>
                <a:srgbClr val="333333"/>
              </a:solidFill>
            </a:endParaRPr>
          </a:p>
        </p:txBody>
      </p:sp>
      <p:sp>
        <p:nvSpPr>
          <p:cNvPr id="20" name="Straight Connector 19">
            <a:extLst>
              <a:ext uri="{FF2B5EF4-FFF2-40B4-BE49-F238E27FC236}">
                <a16:creationId xmlns:a16="http://schemas.microsoft.com/office/drawing/2014/main" id="{28FD7A6F-5631-43AF-85B6-B42676D7EF77}"/>
              </a:ext>
            </a:extLst>
          </p:cNvPr>
          <p:cNvSpPr/>
          <p:nvPr/>
        </p:nvSpPr>
        <p:spPr>
          <a:xfrm rot="3610303" flipV="1">
            <a:off x="9608945" y="2710769"/>
            <a:ext cx="256350" cy="447099"/>
          </a:xfrm>
          <a:prstGeom prst="line">
            <a:avLst/>
          </a:prstGeom>
          <a:solidFill>
            <a:srgbClr val="333333">
              <a:alpha val="5000"/>
            </a:srgbClr>
          </a:solidFill>
          <a:ln w="360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de-DE">
              <a:solidFill>
                <a:srgbClr val="333333"/>
              </a:solidFill>
            </a:endParaRPr>
          </a:p>
        </p:txBody>
      </p:sp>
      <p:sp>
        <p:nvSpPr>
          <p:cNvPr id="21" name="Straight Connector 20">
            <a:extLst>
              <a:ext uri="{FF2B5EF4-FFF2-40B4-BE49-F238E27FC236}">
                <a16:creationId xmlns:a16="http://schemas.microsoft.com/office/drawing/2014/main" id="{E93E81A0-20D3-4383-9496-143670DB782A}"/>
              </a:ext>
            </a:extLst>
          </p:cNvPr>
          <p:cNvSpPr/>
          <p:nvPr/>
        </p:nvSpPr>
        <p:spPr>
          <a:xfrm rot="3610303" flipV="1">
            <a:off x="954179" y="2328352"/>
            <a:ext cx="862816" cy="460627"/>
          </a:xfrm>
          <a:prstGeom prst="line">
            <a:avLst/>
          </a:prstGeom>
          <a:solidFill>
            <a:srgbClr val="333333">
              <a:alpha val="5000"/>
            </a:srgbClr>
          </a:solidFill>
          <a:ln w="360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de-DE">
              <a:solidFill>
                <a:srgbClr val="333333"/>
              </a:solidFill>
            </a:endParaRPr>
          </a:p>
        </p:txBody>
      </p:sp>
      <p:sp>
        <p:nvSpPr>
          <p:cNvPr id="22" name="Straight Connector 21">
            <a:extLst>
              <a:ext uri="{FF2B5EF4-FFF2-40B4-BE49-F238E27FC236}">
                <a16:creationId xmlns:a16="http://schemas.microsoft.com/office/drawing/2014/main" id="{92604C8A-2C8E-4EFF-AD2E-F89AD8DAB770}"/>
              </a:ext>
            </a:extLst>
          </p:cNvPr>
          <p:cNvSpPr/>
          <p:nvPr/>
        </p:nvSpPr>
        <p:spPr>
          <a:xfrm rot="3610303" flipV="1">
            <a:off x="1342801" y="2869527"/>
            <a:ext cx="96177" cy="887964"/>
          </a:xfrm>
          <a:prstGeom prst="line">
            <a:avLst/>
          </a:prstGeom>
          <a:solidFill>
            <a:srgbClr val="333333">
              <a:alpha val="5000"/>
            </a:srgbClr>
          </a:solidFill>
          <a:ln w="360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de-DE">
              <a:solidFill>
                <a:srgbClr val="333333"/>
              </a:solidFill>
            </a:endParaRPr>
          </a:p>
        </p:txBody>
      </p:sp>
      <p:sp>
        <p:nvSpPr>
          <p:cNvPr id="23" name="Straight Connector 22">
            <a:extLst>
              <a:ext uri="{FF2B5EF4-FFF2-40B4-BE49-F238E27FC236}">
                <a16:creationId xmlns:a16="http://schemas.microsoft.com/office/drawing/2014/main" id="{780BB244-FBBC-401C-BCA0-76192DDE2785}"/>
              </a:ext>
            </a:extLst>
          </p:cNvPr>
          <p:cNvSpPr/>
          <p:nvPr/>
        </p:nvSpPr>
        <p:spPr>
          <a:xfrm rot="3610303" flipH="1" flipV="1">
            <a:off x="4821391" y="2105207"/>
            <a:ext cx="31044" cy="973129"/>
          </a:xfrm>
          <a:prstGeom prst="line">
            <a:avLst/>
          </a:prstGeom>
          <a:solidFill>
            <a:srgbClr val="333333">
              <a:alpha val="5000"/>
            </a:srgbClr>
          </a:solidFill>
          <a:ln w="360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de-DE">
              <a:solidFill>
                <a:srgbClr val="333333"/>
              </a:solidFill>
            </a:endParaRPr>
          </a:p>
        </p:txBody>
      </p:sp>
      <p:sp>
        <p:nvSpPr>
          <p:cNvPr id="24" name="Straight Connector 23">
            <a:extLst>
              <a:ext uri="{FF2B5EF4-FFF2-40B4-BE49-F238E27FC236}">
                <a16:creationId xmlns:a16="http://schemas.microsoft.com/office/drawing/2014/main" id="{4CCC1E49-C4A4-4000-AA6E-694CA81A53C3}"/>
              </a:ext>
            </a:extLst>
          </p:cNvPr>
          <p:cNvSpPr/>
          <p:nvPr/>
        </p:nvSpPr>
        <p:spPr>
          <a:xfrm rot="3610303" flipV="1">
            <a:off x="4446338" y="3093292"/>
            <a:ext cx="781149" cy="507451"/>
          </a:xfrm>
          <a:prstGeom prst="line">
            <a:avLst/>
          </a:prstGeom>
          <a:solidFill>
            <a:srgbClr val="333333">
              <a:alpha val="5000"/>
            </a:srgbClr>
          </a:solidFill>
          <a:ln w="360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de-DE">
              <a:solidFill>
                <a:srgbClr val="333333"/>
              </a:solidFill>
            </a:endParaRPr>
          </a:p>
        </p:txBody>
      </p:sp>
      <p:sp>
        <p:nvSpPr>
          <p:cNvPr id="25" name="Straight Connector 24">
            <a:extLst>
              <a:ext uri="{FF2B5EF4-FFF2-40B4-BE49-F238E27FC236}">
                <a16:creationId xmlns:a16="http://schemas.microsoft.com/office/drawing/2014/main" id="{3692EE4F-80AE-44EE-BD91-F43C75C834EE}"/>
              </a:ext>
            </a:extLst>
          </p:cNvPr>
          <p:cNvSpPr/>
          <p:nvPr/>
        </p:nvSpPr>
        <p:spPr>
          <a:xfrm rot="3610303" flipV="1">
            <a:off x="6799937" y="2328352"/>
            <a:ext cx="862816" cy="460627"/>
          </a:xfrm>
          <a:prstGeom prst="line">
            <a:avLst/>
          </a:prstGeom>
          <a:solidFill>
            <a:srgbClr val="333333">
              <a:alpha val="5000"/>
            </a:srgbClr>
          </a:solidFill>
          <a:ln w="360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de-DE">
              <a:solidFill>
                <a:srgbClr val="333333"/>
              </a:solidFill>
            </a:endParaRPr>
          </a:p>
        </p:txBody>
      </p:sp>
      <p:sp>
        <p:nvSpPr>
          <p:cNvPr id="26" name="Straight Connector 25">
            <a:extLst>
              <a:ext uri="{FF2B5EF4-FFF2-40B4-BE49-F238E27FC236}">
                <a16:creationId xmlns:a16="http://schemas.microsoft.com/office/drawing/2014/main" id="{A104EF0A-E1BE-4D35-AAF2-5981705089C8}"/>
              </a:ext>
            </a:extLst>
          </p:cNvPr>
          <p:cNvSpPr/>
          <p:nvPr/>
        </p:nvSpPr>
        <p:spPr>
          <a:xfrm rot="3610303" flipV="1">
            <a:off x="7188559" y="2869527"/>
            <a:ext cx="96177" cy="887964"/>
          </a:xfrm>
          <a:prstGeom prst="line">
            <a:avLst/>
          </a:prstGeom>
          <a:solidFill>
            <a:srgbClr val="333333">
              <a:alpha val="5000"/>
            </a:srgbClr>
          </a:solidFill>
          <a:ln w="360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de-DE">
              <a:solidFill>
                <a:srgbClr val="333333"/>
              </a:solidFill>
            </a:endParaRPr>
          </a:p>
        </p:txBody>
      </p:sp>
      <p:sp>
        <p:nvSpPr>
          <p:cNvPr id="27" name="Straight Connector 26">
            <a:extLst>
              <a:ext uri="{FF2B5EF4-FFF2-40B4-BE49-F238E27FC236}">
                <a16:creationId xmlns:a16="http://schemas.microsoft.com/office/drawing/2014/main" id="{EE240DDD-6AD2-414D-BAEF-5B93BD1532D4}"/>
              </a:ext>
            </a:extLst>
          </p:cNvPr>
          <p:cNvSpPr/>
          <p:nvPr/>
        </p:nvSpPr>
        <p:spPr>
          <a:xfrm rot="3610303" flipH="1" flipV="1">
            <a:off x="10667149" y="2105207"/>
            <a:ext cx="31044" cy="973129"/>
          </a:xfrm>
          <a:prstGeom prst="line">
            <a:avLst/>
          </a:prstGeom>
          <a:solidFill>
            <a:srgbClr val="333333">
              <a:alpha val="5000"/>
            </a:srgbClr>
          </a:solidFill>
          <a:ln w="360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de-DE">
              <a:solidFill>
                <a:srgbClr val="333333"/>
              </a:solidFill>
            </a:endParaRPr>
          </a:p>
        </p:txBody>
      </p:sp>
      <p:sp>
        <p:nvSpPr>
          <p:cNvPr id="28" name="Straight Connector 27">
            <a:extLst>
              <a:ext uri="{FF2B5EF4-FFF2-40B4-BE49-F238E27FC236}">
                <a16:creationId xmlns:a16="http://schemas.microsoft.com/office/drawing/2014/main" id="{FF414584-C20F-4592-9FEC-D2E91DB959B9}"/>
              </a:ext>
            </a:extLst>
          </p:cNvPr>
          <p:cNvSpPr/>
          <p:nvPr/>
        </p:nvSpPr>
        <p:spPr>
          <a:xfrm rot="3610303" flipV="1">
            <a:off x="10292096" y="3093292"/>
            <a:ext cx="781149" cy="507451"/>
          </a:xfrm>
          <a:prstGeom prst="line">
            <a:avLst/>
          </a:prstGeom>
          <a:solidFill>
            <a:srgbClr val="333333">
              <a:alpha val="5000"/>
            </a:srgbClr>
          </a:solidFill>
          <a:ln w="360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de-DE">
              <a:solidFill>
                <a:srgbClr val="33333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0B3CFE3-2155-4936-A088-E5FFF55D2EF3}"/>
                  </a:ext>
                </a:extLst>
              </p:cNvPr>
              <p:cNvSpPr txBox="1"/>
              <p:nvPr/>
            </p:nvSpPr>
            <p:spPr>
              <a:xfrm>
                <a:off x="7137759" y="100949"/>
                <a:ext cx="4952883" cy="132556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26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lIns="144000" tIns="144000" rIns="144000" bIns="144000" rtlCol="0">
                <a:noAutofit/>
              </a:bodyPr>
              <a:lstStyle/>
              <a:p>
                <a:r>
                  <a:rPr lang="pl-PL" sz="2400" dirty="0"/>
                  <a:t>Using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l-PL" sz="2400" dirty="0"/>
                  <a:t> and conditioning, partition: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l-PL" sz="2400" dirty="0">
                    <a:solidFill>
                      <a:schemeClr val="accent1"/>
                    </a:solidFill>
                  </a:rPr>
                  <a:t>top jobs </a:t>
                </a:r>
                <a:r>
                  <a:rPr lang="pl-PL" sz="2400" dirty="0"/>
                  <a:t>with </a:t>
                </a:r>
                <a:r>
                  <a:rPr lang="pl-PL" sz="2400" b="1" dirty="0"/>
                  <a:t>short chains</a:t>
                </a:r>
                <a:endParaRPr lang="pl-PL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l-PL" sz="2400" dirty="0">
                    <a:solidFill>
                      <a:schemeClr val="accent2"/>
                    </a:solidFill>
                  </a:rPr>
                  <a:t>bottom jobs </a:t>
                </a:r>
                <a:r>
                  <a:rPr lang="pl-PL" sz="2400" dirty="0"/>
                  <a:t>with </a:t>
                </a:r>
                <a:r>
                  <a:rPr lang="pl-PL" sz="2400" b="1" dirty="0"/>
                  <a:t>short supports</a:t>
                </a:r>
                <a:endParaRPr lang="pl-PL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0B3CFE3-2155-4936-A088-E5FFF55D2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759" y="100949"/>
                <a:ext cx="4952883" cy="1325563"/>
              </a:xfrm>
              <a:prstGeom prst="rect">
                <a:avLst/>
              </a:prstGeom>
              <a:blipFill>
                <a:blip r:embed="rId5"/>
                <a:stretch>
                  <a:fillRect l="-737" b="-7306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itle 1">
            <a:extLst>
              <a:ext uri="{FF2B5EF4-FFF2-40B4-BE49-F238E27FC236}">
                <a16:creationId xmlns:a16="http://schemas.microsoft.com/office/drawing/2014/main" id="{49581D05-FCD7-4CF9-B06B-C20EC2EC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394" y="0"/>
            <a:ext cx="10515600" cy="1325563"/>
          </a:xfrm>
        </p:spPr>
        <p:txBody>
          <a:bodyPr/>
          <a:lstStyle/>
          <a:p>
            <a:r>
              <a:rPr lang="pl-PL" dirty="0"/>
              <a:t>Challenges of arbitrary sizes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A388AEC-52C0-408F-AA92-3AABE3D43CE4}"/>
              </a:ext>
            </a:extLst>
          </p:cNvPr>
          <p:cNvSpPr/>
          <p:nvPr/>
        </p:nvSpPr>
        <p:spPr>
          <a:xfrm>
            <a:off x="6156646" y="4156310"/>
            <a:ext cx="1705636" cy="1427469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2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DC8942A-9834-4E16-B281-409A5D5AB275}"/>
              </a:ext>
            </a:extLst>
          </p:cNvPr>
          <p:cNvSpPr/>
          <p:nvPr/>
        </p:nvSpPr>
        <p:spPr>
          <a:xfrm>
            <a:off x="8071911" y="4156310"/>
            <a:ext cx="1705636" cy="1427469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2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4ABA273-B878-499E-A341-421B40B48A8C}"/>
              </a:ext>
            </a:extLst>
          </p:cNvPr>
          <p:cNvSpPr/>
          <p:nvPr/>
        </p:nvSpPr>
        <p:spPr>
          <a:xfrm>
            <a:off x="9987176" y="4162425"/>
            <a:ext cx="1705636" cy="1427469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2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3F046E2-AD8B-4984-A59B-334DCC492E8B}"/>
              </a:ext>
            </a:extLst>
          </p:cNvPr>
          <p:cNvSpPr/>
          <p:nvPr/>
        </p:nvSpPr>
        <p:spPr>
          <a:xfrm>
            <a:off x="6403667" y="4509691"/>
            <a:ext cx="594101" cy="748430"/>
          </a:xfrm>
          <a:prstGeom prst="rect">
            <a:avLst/>
          </a:prstGeom>
          <a:solidFill>
            <a:schemeClr val="accent6">
              <a:alpha val="74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tr-TR" dirty="0">
              <a:solidFill>
                <a:srgbClr val="333333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702604E-7CC7-4769-8080-4FBD16AC2DD9}"/>
              </a:ext>
            </a:extLst>
          </p:cNvPr>
          <p:cNvSpPr/>
          <p:nvPr/>
        </p:nvSpPr>
        <p:spPr>
          <a:xfrm>
            <a:off x="7089713" y="4514630"/>
            <a:ext cx="594101" cy="748430"/>
          </a:xfrm>
          <a:prstGeom prst="rect">
            <a:avLst/>
          </a:prstGeom>
          <a:solidFill>
            <a:schemeClr val="accent6">
              <a:alpha val="74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tr-TR" dirty="0">
              <a:solidFill>
                <a:srgbClr val="333333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754D950-95BF-4E75-B6F8-6C8197263C16}"/>
              </a:ext>
            </a:extLst>
          </p:cNvPr>
          <p:cNvSpPr/>
          <p:nvPr/>
        </p:nvSpPr>
        <p:spPr>
          <a:xfrm>
            <a:off x="8339553" y="4488462"/>
            <a:ext cx="594101" cy="748430"/>
          </a:xfrm>
          <a:prstGeom prst="rect">
            <a:avLst/>
          </a:prstGeom>
          <a:solidFill>
            <a:schemeClr val="accent6">
              <a:alpha val="74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tr-TR" dirty="0">
              <a:solidFill>
                <a:srgbClr val="333333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2884A4C-CBBC-4FF1-B21A-881BF75D4FAC}"/>
              </a:ext>
            </a:extLst>
          </p:cNvPr>
          <p:cNvSpPr/>
          <p:nvPr/>
        </p:nvSpPr>
        <p:spPr>
          <a:xfrm>
            <a:off x="10542943" y="4495829"/>
            <a:ext cx="594101" cy="748430"/>
          </a:xfrm>
          <a:prstGeom prst="rect">
            <a:avLst/>
          </a:prstGeom>
          <a:solidFill>
            <a:schemeClr val="accent6">
              <a:alpha val="74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tr-TR" dirty="0">
              <a:solidFill>
                <a:srgbClr val="333333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1B1A2E6-399E-4176-A7BC-949310BDEE2A}"/>
              </a:ext>
            </a:extLst>
          </p:cNvPr>
          <p:cNvSpPr/>
          <p:nvPr/>
        </p:nvSpPr>
        <p:spPr>
          <a:xfrm>
            <a:off x="8991210" y="4490761"/>
            <a:ext cx="594101" cy="748430"/>
          </a:xfrm>
          <a:prstGeom prst="rect">
            <a:avLst/>
          </a:prstGeom>
          <a:solidFill>
            <a:schemeClr val="accent6">
              <a:alpha val="74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tr-TR" dirty="0">
              <a:solidFill>
                <a:srgbClr val="333333"/>
              </a:solidFill>
            </a:endParaRP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C015DF00-975B-4BEE-9EB9-059B37B574F4}"/>
              </a:ext>
            </a:extLst>
          </p:cNvPr>
          <p:cNvSpPr txBox="1">
            <a:spLocks/>
          </p:cNvSpPr>
          <p:nvPr/>
        </p:nvSpPr>
        <p:spPr>
          <a:xfrm>
            <a:off x="838200" y="5912688"/>
            <a:ext cx="9890051" cy="607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But then, no control:   small-jobs could go to different machines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BC37B34-A561-4DAF-A065-CDB26790C7D9}"/>
              </a:ext>
            </a:extLst>
          </p:cNvPr>
          <p:cNvSpPr txBox="1"/>
          <p:nvPr/>
        </p:nvSpPr>
        <p:spPr>
          <a:xfrm>
            <a:off x="1803143" y="3453379"/>
            <a:ext cx="2595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big-job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88DEF5-FA11-4041-9052-FC48DB306C3E}"/>
              </a:ext>
            </a:extLst>
          </p:cNvPr>
          <p:cNvSpPr txBox="1"/>
          <p:nvPr/>
        </p:nvSpPr>
        <p:spPr>
          <a:xfrm>
            <a:off x="7627102" y="3449409"/>
            <a:ext cx="2595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small-jobs</a:t>
            </a:r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E8FEDA20-9343-4D2B-8FA3-2546DA6FBB7C}"/>
              </a:ext>
            </a:extLst>
          </p:cNvPr>
          <p:cNvSpPr/>
          <p:nvPr/>
        </p:nvSpPr>
        <p:spPr>
          <a:xfrm rot="1497716">
            <a:off x="7571337" y="3625553"/>
            <a:ext cx="224048" cy="56621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Arrow: Down 45">
            <a:extLst>
              <a:ext uri="{FF2B5EF4-FFF2-40B4-BE49-F238E27FC236}">
                <a16:creationId xmlns:a16="http://schemas.microsoft.com/office/drawing/2014/main" id="{CC085A89-3A22-427B-95A8-3641C42B7E8D}"/>
              </a:ext>
            </a:extLst>
          </p:cNvPr>
          <p:cNvSpPr/>
          <p:nvPr/>
        </p:nvSpPr>
        <p:spPr>
          <a:xfrm>
            <a:off x="8839328" y="3776226"/>
            <a:ext cx="224048" cy="56621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7" name="Arrow: Down 46">
            <a:extLst>
              <a:ext uri="{FF2B5EF4-FFF2-40B4-BE49-F238E27FC236}">
                <a16:creationId xmlns:a16="http://schemas.microsoft.com/office/drawing/2014/main" id="{77B1C940-F7A8-4AE4-9B46-13075897F8F4}"/>
              </a:ext>
            </a:extLst>
          </p:cNvPr>
          <p:cNvSpPr/>
          <p:nvPr/>
        </p:nvSpPr>
        <p:spPr>
          <a:xfrm rot="19982957">
            <a:off x="10273475" y="3690340"/>
            <a:ext cx="224048" cy="56621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760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3" grpId="0"/>
      <p:bldP spid="44" grpId="0"/>
      <p:bldP spid="45" grpId="0" animBg="1"/>
      <p:bldP spid="46" grpId="0" animBg="1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AA0919-56FE-49C5-8A53-A93CB29B5F13}"/>
                  </a:ext>
                </a:extLst>
              </p:cNvPr>
              <p:cNvSpPr txBox="1"/>
              <p:nvPr/>
            </p:nvSpPr>
            <p:spPr>
              <a:xfrm>
                <a:off x="3330848" y="253578"/>
                <a:ext cx="8695889" cy="193501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26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lIns="144000" tIns="144000" rIns="144000" bIns="144000" rtlCol="0">
                <a:noAutofit/>
              </a:bodyPr>
              <a:lstStyle/>
              <a:p>
                <a:r>
                  <a:rPr lang="pl-PL" sz="2400" dirty="0"/>
                  <a:t>New </a:t>
                </a:r>
                <a:r>
                  <a:rPr lang="pl-PL" sz="2400" i="1" dirty="0"/>
                  <a:t>machine-indexed</a:t>
                </a:r>
                <a:r>
                  <a:rPr lang="pl-PL" sz="2400" dirty="0"/>
                  <a:t> LP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𝑖𝑗𝑡</m:t>
                        </m:r>
                      </m:sub>
                    </m:sSub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l-PL" sz="2400" dirty="0"/>
                  <a:t> small-job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l-PL" sz="2400" dirty="0"/>
                  <a:t> scheduled at time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pl-PL" sz="2400" dirty="0"/>
                  <a:t> on machine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pl-PL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l-PL" sz="2400" dirty="0"/>
                  <a:t>no-migration constraints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pl-PL" sz="2400" dirty="0"/>
                  <a:t>conditioning on one small-job fixes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pl-PL" sz="2400" dirty="0"/>
                  <a:t> for all sibling small-jobs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AA0919-56FE-49C5-8A53-A93CB29B5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848" y="253578"/>
                <a:ext cx="8695889" cy="1935014"/>
              </a:xfrm>
              <a:prstGeom prst="rect">
                <a:avLst/>
              </a:prstGeom>
              <a:blipFill>
                <a:blip r:embed="rId2"/>
                <a:stretch>
                  <a:fillRect l="-350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D764E81-2393-4B26-982F-A16090FE61E0}"/>
                  </a:ext>
                </a:extLst>
              </p:cNvPr>
              <p:cNvSpPr/>
              <p:nvPr/>
            </p:nvSpPr>
            <p:spPr>
              <a:xfrm>
                <a:off x="1504831" y="3429000"/>
                <a:ext cx="594101" cy="748430"/>
              </a:xfrm>
              <a:prstGeom prst="rect">
                <a:avLst/>
              </a:prstGeom>
              <a:solidFill>
                <a:schemeClr val="accent6">
                  <a:alpha val="74000"/>
                </a:schemeClr>
              </a:solidFill>
              <a:ln w="36000"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 anchorCtr="1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600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l-PL" sz="1600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pl-PL" sz="1600" dirty="0">
                  <a:solidFill>
                    <a:srgbClr val="333333"/>
                  </a:solidFill>
                </a:endParaRPr>
              </a:p>
              <a:p>
                <a:endParaRPr lang="tr-TR" sz="1600" dirty="0">
                  <a:solidFill>
                    <a:srgbClr val="333333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D764E81-2393-4B26-982F-A16090FE61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831" y="3429000"/>
                <a:ext cx="594101" cy="748430"/>
              </a:xfrm>
              <a:prstGeom prst="rect">
                <a:avLst/>
              </a:prstGeom>
              <a:blipFill>
                <a:blip r:embed="rId3"/>
                <a:stretch>
                  <a:fillRect l="-971"/>
                </a:stretch>
              </a:blipFill>
              <a:ln w="36000">
                <a:solidFill>
                  <a:srgbClr val="333333"/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A5C829-C4FD-4542-8462-5AA2329BEDB8}"/>
                  </a:ext>
                </a:extLst>
              </p:cNvPr>
              <p:cNvSpPr/>
              <p:nvPr/>
            </p:nvSpPr>
            <p:spPr>
              <a:xfrm>
                <a:off x="3351194" y="3429000"/>
                <a:ext cx="594101" cy="748430"/>
              </a:xfrm>
              <a:prstGeom prst="rect">
                <a:avLst/>
              </a:prstGeom>
              <a:solidFill>
                <a:schemeClr val="accent6">
                  <a:alpha val="74000"/>
                </a:schemeClr>
              </a:solidFill>
              <a:ln w="36000"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 anchorCtr="1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60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l-PL" sz="160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pl-PL" sz="1600" dirty="0">
                  <a:solidFill>
                    <a:srgbClr val="333333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6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l-PL" sz="16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pl-PL" sz="1600" dirty="0">
                  <a:solidFill>
                    <a:srgbClr val="333333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A5C829-C4FD-4542-8462-5AA2329BED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194" y="3429000"/>
                <a:ext cx="594101" cy="748430"/>
              </a:xfrm>
              <a:prstGeom prst="rect">
                <a:avLst/>
              </a:prstGeom>
              <a:blipFill>
                <a:blip r:embed="rId4"/>
                <a:stretch>
                  <a:fillRect l="-1942"/>
                </a:stretch>
              </a:blipFill>
              <a:ln w="36000">
                <a:solidFill>
                  <a:srgbClr val="333333"/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5A4D37-A747-47FB-B087-6F2B4F4A122A}"/>
                  </a:ext>
                </a:extLst>
              </p:cNvPr>
              <p:cNvSpPr/>
              <p:nvPr/>
            </p:nvSpPr>
            <p:spPr>
              <a:xfrm>
                <a:off x="2736748" y="3429000"/>
                <a:ext cx="594101" cy="748430"/>
              </a:xfrm>
              <a:prstGeom prst="rect">
                <a:avLst/>
              </a:prstGeom>
              <a:solidFill>
                <a:schemeClr val="accent6">
                  <a:alpha val="74000"/>
                </a:schemeClr>
              </a:solidFill>
              <a:ln w="36000"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 anchorCtr="1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600" b="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l-PL" sz="1600" b="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pl-PL" sz="1600" dirty="0">
                  <a:solidFill>
                    <a:srgbClr val="333333"/>
                  </a:solidFill>
                </a:endParaRPr>
              </a:p>
              <a:p>
                <a:endParaRPr lang="tr-TR" sz="1600" dirty="0">
                  <a:solidFill>
                    <a:srgbClr val="333333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5A4D37-A747-47FB-B087-6F2B4F4A12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748" y="3429000"/>
                <a:ext cx="594101" cy="7484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6000">
                <a:solidFill>
                  <a:srgbClr val="333333"/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4720AFA-4258-4C96-BB8A-66369F1748D0}"/>
                  </a:ext>
                </a:extLst>
              </p:cNvPr>
              <p:cNvSpPr/>
              <p:nvPr/>
            </p:nvSpPr>
            <p:spPr>
              <a:xfrm>
                <a:off x="2122302" y="3429000"/>
                <a:ext cx="594101" cy="748430"/>
              </a:xfrm>
              <a:prstGeom prst="rect">
                <a:avLst/>
              </a:prstGeom>
              <a:solidFill>
                <a:schemeClr val="accent6">
                  <a:alpha val="74000"/>
                </a:schemeClr>
              </a:solidFill>
              <a:ln w="36000"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 anchorCtr="1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600" b="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l-PL" sz="1600" b="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  <m:oMath xmlns:m="http://schemas.openxmlformats.org/officeDocument/2006/math">
                      <m:r>
                        <a:rPr lang="pl-PL" sz="1600" b="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l-PL" sz="1600" b="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tr-TR" sz="1600" dirty="0">
                  <a:solidFill>
                    <a:srgbClr val="333333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4720AFA-4258-4C96-BB8A-66369F1748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302" y="3429000"/>
                <a:ext cx="594101" cy="748430"/>
              </a:xfrm>
              <a:prstGeom prst="rect">
                <a:avLst/>
              </a:prstGeom>
              <a:blipFill>
                <a:blip r:embed="rId6"/>
                <a:stretch>
                  <a:fillRect l="-962"/>
                </a:stretch>
              </a:blipFill>
              <a:ln w="36000">
                <a:solidFill>
                  <a:srgbClr val="333333"/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65D008-9D93-44F3-B97F-4071252AA81E}"/>
                  </a:ext>
                </a:extLst>
              </p:cNvPr>
              <p:cNvSpPr/>
              <p:nvPr/>
            </p:nvSpPr>
            <p:spPr>
              <a:xfrm>
                <a:off x="3966360" y="3429000"/>
                <a:ext cx="594101" cy="748430"/>
              </a:xfrm>
              <a:prstGeom prst="rect">
                <a:avLst/>
              </a:prstGeom>
              <a:solidFill>
                <a:schemeClr val="accent6">
                  <a:alpha val="74000"/>
                </a:schemeClr>
              </a:solidFill>
              <a:ln w="36000"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 anchorCtr="1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600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l-PL" sz="1600" i="1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pl-PL" sz="1600" dirty="0">
                  <a:solidFill>
                    <a:srgbClr val="333333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6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l-PL" sz="16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pl-PL" sz="1600" dirty="0">
                  <a:solidFill>
                    <a:srgbClr val="333333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65D008-9D93-44F3-B97F-4071252AA8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360" y="3429000"/>
                <a:ext cx="594101" cy="748430"/>
              </a:xfrm>
              <a:prstGeom prst="rect">
                <a:avLst/>
              </a:prstGeom>
              <a:blipFill>
                <a:blip r:embed="rId7"/>
                <a:stretch>
                  <a:fillRect l="-1942"/>
                </a:stretch>
              </a:blipFill>
              <a:ln w="36000">
                <a:solidFill>
                  <a:srgbClr val="333333"/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A circuit board&#10;&#10;Description automatically generated">
            <a:extLst>
              <a:ext uri="{FF2B5EF4-FFF2-40B4-BE49-F238E27FC236}">
                <a16:creationId xmlns:a16="http://schemas.microsoft.com/office/drawing/2014/main" id="{6A29DD1F-3922-4A30-BD08-2A68FCD76C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05" y="3429001"/>
            <a:ext cx="750305" cy="748429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7628854-A35F-4157-A73F-8FA7A6069134}"/>
              </a:ext>
            </a:extLst>
          </p:cNvPr>
          <p:cNvCxnSpPr/>
          <p:nvPr/>
        </p:nvCxnSpPr>
        <p:spPr>
          <a:xfrm>
            <a:off x="2405808" y="2935567"/>
            <a:ext cx="0" cy="42692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7092994D-5756-435A-AB00-67B49F6A17AB}"/>
              </a:ext>
            </a:extLst>
          </p:cNvPr>
          <p:cNvSpPr txBox="1">
            <a:spLocks/>
          </p:cNvSpPr>
          <p:nvPr/>
        </p:nvSpPr>
        <p:spPr>
          <a:xfrm>
            <a:off x="324394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>
                <a:solidFill>
                  <a:schemeClr val="accent1"/>
                </a:solidFill>
              </a:rPr>
              <a:t>Our ideas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8A5C14-8C27-4D88-B904-C8CF11A489DB}"/>
              </a:ext>
            </a:extLst>
          </p:cNvPr>
          <p:cNvSpPr txBox="1"/>
          <p:nvPr/>
        </p:nvSpPr>
        <p:spPr>
          <a:xfrm>
            <a:off x="4791075" y="2416768"/>
            <a:ext cx="7235661" cy="2227241"/>
          </a:xfrm>
          <a:prstGeom prst="rect">
            <a:avLst/>
          </a:prstGeom>
          <a:solidFill>
            <a:schemeClr val="accent6">
              <a:alpha val="26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144000" tIns="144000" rIns="144000" bIns="144000" rtlCol="0">
            <a:noAutofit/>
          </a:bodyPr>
          <a:lstStyle/>
          <a:p>
            <a:r>
              <a:rPr lang="pl-PL" sz="2400" dirty="0"/>
              <a:t>Special treatment of conditioned jobs: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new </a:t>
            </a:r>
            <a:r>
              <a:rPr lang="pl-PL" sz="2400" i="1" dirty="0"/>
              <a:t>splitting</a:t>
            </a:r>
            <a:r>
              <a:rPr lang="pl-PL" sz="2400" dirty="0"/>
              <a:t> 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they are always pushed down to bottom of recursion, and there scheduled solely using LP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400" dirty="0"/>
              <a:t>guarantees correct machine assignment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4CE10A9-4737-42EF-8D1E-D16B479B0465}"/>
              </a:ext>
            </a:extLst>
          </p:cNvPr>
          <p:cNvSpPr/>
          <p:nvPr/>
        </p:nvSpPr>
        <p:spPr>
          <a:xfrm>
            <a:off x="324394" y="5170838"/>
            <a:ext cx="1705636" cy="1427469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2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9C9DE90-B629-4281-B470-9A47324198F2}"/>
              </a:ext>
            </a:extLst>
          </p:cNvPr>
          <p:cNvSpPr/>
          <p:nvPr/>
        </p:nvSpPr>
        <p:spPr>
          <a:xfrm>
            <a:off x="2239659" y="5170838"/>
            <a:ext cx="1705636" cy="1427469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2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977B1D5-A510-4B19-952B-A704C92B1E1C}"/>
              </a:ext>
            </a:extLst>
          </p:cNvPr>
          <p:cNvSpPr/>
          <p:nvPr/>
        </p:nvSpPr>
        <p:spPr>
          <a:xfrm>
            <a:off x="4154924" y="5176953"/>
            <a:ext cx="1705636" cy="1427469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2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C9A1801-F824-4070-9A43-DEFA65AF81A9}"/>
              </a:ext>
            </a:extLst>
          </p:cNvPr>
          <p:cNvCxnSpPr/>
          <p:nvPr/>
        </p:nvCxnSpPr>
        <p:spPr>
          <a:xfrm>
            <a:off x="3672633" y="2935567"/>
            <a:ext cx="0" cy="42692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538477C-6381-4D5B-9486-896B519F2D18}"/>
              </a:ext>
            </a:extLst>
          </p:cNvPr>
          <p:cNvSpPr/>
          <p:nvPr/>
        </p:nvSpPr>
        <p:spPr>
          <a:xfrm>
            <a:off x="6096000" y="5170838"/>
            <a:ext cx="1705636" cy="1427469"/>
          </a:xfrm>
          <a:prstGeom prst="roundRect">
            <a:avLst>
              <a:gd name="adj" fmla="val 50000"/>
            </a:avLst>
          </a:prstGeom>
          <a:noFill/>
          <a:ln w="508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2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EB43E55-898F-4321-9F6E-3E00A59D0AB4}"/>
              </a:ext>
            </a:extLst>
          </p:cNvPr>
          <p:cNvCxnSpPr/>
          <p:nvPr/>
        </p:nvCxnSpPr>
        <p:spPr>
          <a:xfrm>
            <a:off x="4263410" y="2935566"/>
            <a:ext cx="0" cy="42692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30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-0.08216 0.3247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16227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-0.08216 0.3432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1715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075 0.3067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1532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075 0.3076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-0.01289 0.32477 " pathEditMode="fixed" rAng="0" ptsTypes="AA">
                                      <p:cBhvr>
                                        <p:cTn id="96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" y="16227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44444E-6 L -0.01224 0.32476 " pathEditMode="fixed" rAng="0" ptsTypes="AA">
                                      <p:cBhvr>
                                        <p:cTn id="9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16227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-0.01289 0.32477 " pathEditMode="fixed" rAng="0" ptsTypes="AA">
                                      <p:cBhvr>
                                        <p:cTn id="100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" y="16227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-0.02227 0.32477 " pathEditMode="fixed" rAng="0" ptsTypes="AA">
                                      <p:cBhvr>
                                        <p:cTn id="102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16227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-0.02227 0.32476 " pathEditMode="fixed" rAng="0" ptsTypes="AA">
                                      <p:cBhvr>
                                        <p:cTn id="10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0.06888 0.33912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16944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06888 0.35578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17778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0.06888 0.35579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 animBg="1"/>
      <p:bldP spid="7" grpId="2" uiExpand="1" build="allAtOnce" animBg="1"/>
      <p:bldP spid="8" grpId="0" animBg="1"/>
      <p:bldP spid="8" grpId="1" uiExpand="1" build="allAtOnce" animBg="1"/>
      <p:bldP spid="10" grpId="0" animBg="1"/>
      <p:bldP spid="10" grpId="1" uiExpand="1" build="allAtOnce" animBg="1"/>
      <p:bldP spid="11" grpId="1" animBg="1"/>
      <p:bldP spid="11" grpId="2" uiExpand="1" build="allAtOnce" animBg="1"/>
      <p:bldP spid="14" grpId="0" animBg="1"/>
      <p:bldP spid="14" grpId="1" build="allAtOnce" animBg="1"/>
      <p:bldP spid="24" grpId="0" animBg="1"/>
      <p:bldP spid="25" grpId="0" animBg="1"/>
      <p:bldP spid="26" grpId="0" animBg="1"/>
      <p:bldP spid="27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560C511-5573-4D2F-B861-8F4C448B593C}"/>
              </a:ext>
            </a:extLst>
          </p:cNvPr>
          <p:cNvSpPr txBox="1">
            <a:spLocks/>
          </p:cNvSpPr>
          <p:nvPr/>
        </p:nvSpPr>
        <p:spPr>
          <a:xfrm>
            <a:off x="324394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>
                <a:solidFill>
                  <a:schemeClr val="accent1"/>
                </a:solidFill>
              </a:rPr>
              <a:t>Adding top jobs to schedule</a:t>
            </a: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45EFCCA7-5FC5-4E8D-AF73-07BED87A56F6}"/>
              </a:ext>
            </a:extLst>
          </p:cNvPr>
          <p:cNvSpPr/>
          <p:nvPr/>
        </p:nvSpPr>
        <p:spPr>
          <a:xfrm>
            <a:off x="2086430" y="1780567"/>
            <a:ext cx="8201394" cy="20040"/>
          </a:xfrm>
          <a:prstGeom prst="line">
            <a:avLst/>
          </a:prstGeom>
          <a:solidFill>
            <a:srgbClr val="333333">
              <a:alpha val="5000"/>
            </a:srgbClr>
          </a:solidFill>
          <a:ln w="36000">
            <a:solidFill>
              <a:srgbClr val="3333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de-DE" dirty="0">
              <a:solidFill>
                <a:srgbClr val="333333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465759-18EB-4A07-A8FC-D9CC7960A0FB}"/>
              </a:ext>
            </a:extLst>
          </p:cNvPr>
          <p:cNvCxnSpPr>
            <a:cxnSpLocks/>
          </p:cNvCxnSpPr>
          <p:nvPr/>
        </p:nvCxnSpPr>
        <p:spPr>
          <a:xfrm>
            <a:off x="2282084" y="1627236"/>
            <a:ext cx="0" cy="33375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E78E53F-4520-4F3D-87EF-11E7659B96C8}"/>
                  </a:ext>
                </a:extLst>
              </p:cNvPr>
              <p:cNvSpPr txBox="1"/>
              <p:nvPr/>
            </p:nvSpPr>
            <p:spPr>
              <a:xfrm>
                <a:off x="2096759" y="1181918"/>
                <a:ext cx="26517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E78E53F-4520-4F3D-87EF-11E7659B9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759" y="1181918"/>
                <a:ext cx="265176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91A1C5-2F0B-429F-B6E5-6052E0C96F14}"/>
              </a:ext>
            </a:extLst>
          </p:cNvPr>
          <p:cNvCxnSpPr>
            <a:cxnSpLocks/>
          </p:cNvCxnSpPr>
          <p:nvPr/>
        </p:nvCxnSpPr>
        <p:spPr>
          <a:xfrm>
            <a:off x="6091043" y="1623732"/>
            <a:ext cx="0" cy="33375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6EA13-D728-4D29-A913-5D2BD8392169}"/>
                  </a:ext>
                </a:extLst>
              </p:cNvPr>
              <p:cNvSpPr txBox="1"/>
              <p:nvPr/>
            </p:nvSpPr>
            <p:spPr>
              <a:xfrm>
                <a:off x="5669047" y="1133073"/>
                <a:ext cx="77564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l-PL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6EA13-D728-4D29-A913-5D2BD8392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047" y="1133073"/>
                <a:ext cx="775645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549CFB2-7AF1-4E52-987B-C0204281AE38}"/>
              </a:ext>
            </a:extLst>
          </p:cNvPr>
          <p:cNvCxnSpPr>
            <a:cxnSpLocks/>
          </p:cNvCxnSpPr>
          <p:nvPr/>
        </p:nvCxnSpPr>
        <p:spPr>
          <a:xfrm>
            <a:off x="9900002" y="1638420"/>
            <a:ext cx="0" cy="33375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A88649-95F6-433C-AEE0-4A3F279EF61B}"/>
                  </a:ext>
                </a:extLst>
              </p:cNvPr>
              <p:cNvSpPr txBox="1"/>
              <p:nvPr/>
            </p:nvSpPr>
            <p:spPr>
              <a:xfrm>
                <a:off x="9478006" y="1147761"/>
                <a:ext cx="77564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A88649-95F6-433C-AEE0-4A3F279EF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8006" y="1147761"/>
                <a:ext cx="775645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F609B58-0A4A-47E7-AC57-1E8B5E982A39}"/>
              </a:ext>
            </a:extLst>
          </p:cNvPr>
          <p:cNvCxnSpPr>
            <a:cxnSpLocks/>
          </p:cNvCxnSpPr>
          <p:nvPr/>
        </p:nvCxnSpPr>
        <p:spPr>
          <a:xfrm>
            <a:off x="8051077" y="1623732"/>
            <a:ext cx="0" cy="33375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F9C173E-99E5-4CB0-95CF-D15875C67EED}"/>
                  </a:ext>
                </a:extLst>
              </p:cNvPr>
              <p:cNvSpPr txBox="1"/>
              <p:nvPr/>
            </p:nvSpPr>
            <p:spPr>
              <a:xfrm>
                <a:off x="7629081" y="1133073"/>
                <a:ext cx="77564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l-PL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F9C173E-99E5-4CB0-95CF-D15875C67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9081" y="1133073"/>
                <a:ext cx="775645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780393-5B86-46AF-85CB-F303FEFC8ECC}"/>
              </a:ext>
            </a:extLst>
          </p:cNvPr>
          <p:cNvCxnSpPr>
            <a:cxnSpLocks/>
          </p:cNvCxnSpPr>
          <p:nvPr/>
        </p:nvCxnSpPr>
        <p:spPr>
          <a:xfrm>
            <a:off x="4131007" y="1638420"/>
            <a:ext cx="0" cy="33375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C646BA1-87C2-4940-B3E0-56E258662916}"/>
                  </a:ext>
                </a:extLst>
              </p:cNvPr>
              <p:cNvSpPr txBox="1"/>
              <p:nvPr/>
            </p:nvSpPr>
            <p:spPr>
              <a:xfrm>
                <a:off x="3709011" y="1147761"/>
                <a:ext cx="77564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l-PL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C646BA1-87C2-4940-B3E0-56E258662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011" y="1147761"/>
                <a:ext cx="775645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 descr="A circuit board&#10;&#10;Description automatically generated">
            <a:extLst>
              <a:ext uri="{FF2B5EF4-FFF2-40B4-BE49-F238E27FC236}">
                <a16:creationId xmlns:a16="http://schemas.microsoft.com/office/drawing/2014/main" id="{1707077B-E824-47AB-8DBF-67CEFBE54A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84" y="2580422"/>
            <a:ext cx="542015" cy="560895"/>
          </a:xfrm>
          <a:prstGeom prst="rect">
            <a:avLst/>
          </a:prstGeom>
        </p:spPr>
      </p:pic>
      <p:pic>
        <p:nvPicPr>
          <p:cNvPr id="25" name="Picture 24" descr="A circuit board&#10;&#10;Description automatically generated">
            <a:extLst>
              <a:ext uri="{FF2B5EF4-FFF2-40B4-BE49-F238E27FC236}">
                <a16:creationId xmlns:a16="http://schemas.microsoft.com/office/drawing/2014/main" id="{4737B690-2923-4419-9FE4-5E507CC23D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84" y="2056373"/>
            <a:ext cx="500000" cy="49875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48832BB-39D2-480D-B4B3-B988246E3491}"/>
              </a:ext>
            </a:extLst>
          </p:cNvPr>
          <p:cNvSpPr/>
          <p:nvPr/>
        </p:nvSpPr>
        <p:spPr>
          <a:xfrm>
            <a:off x="3021493" y="2030105"/>
            <a:ext cx="483338" cy="492443"/>
          </a:xfrm>
          <a:prstGeom prst="rect">
            <a:avLst/>
          </a:prstGeom>
          <a:solidFill>
            <a:schemeClr val="accent2">
              <a:alpha val="42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sr-Latn-RS" dirty="0">
              <a:solidFill>
                <a:srgbClr val="333333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15AFD10-3532-4592-8C97-810E76D8B4E9}"/>
              </a:ext>
            </a:extLst>
          </p:cNvPr>
          <p:cNvSpPr/>
          <p:nvPr/>
        </p:nvSpPr>
        <p:spPr>
          <a:xfrm>
            <a:off x="4481268" y="2019322"/>
            <a:ext cx="483338" cy="492443"/>
          </a:xfrm>
          <a:prstGeom prst="rect">
            <a:avLst/>
          </a:prstGeom>
          <a:solidFill>
            <a:schemeClr val="accent2">
              <a:alpha val="42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sr-Latn-RS" dirty="0">
              <a:solidFill>
                <a:srgbClr val="333333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041FDD4-EDEF-46A0-8078-564EEF5988ED}"/>
              </a:ext>
            </a:extLst>
          </p:cNvPr>
          <p:cNvSpPr/>
          <p:nvPr/>
        </p:nvSpPr>
        <p:spPr>
          <a:xfrm>
            <a:off x="4481268" y="2614647"/>
            <a:ext cx="483338" cy="492443"/>
          </a:xfrm>
          <a:prstGeom prst="rect">
            <a:avLst/>
          </a:prstGeom>
          <a:solidFill>
            <a:schemeClr val="accent2">
              <a:alpha val="42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sr-Latn-RS" dirty="0">
              <a:solidFill>
                <a:srgbClr val="333333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D8DF51-628C-4042-9AD3-E4242B1300D1}"/>
              </a:ext>
            </a:extLst>
          </p:cNvPr>
          <p:cNvSpPr/>
          <p:nvPr/>
        </p:nvSpPr>
        <p:spPr>
          <a:xfrm>
            <a:off x="6091499" y="2010033"/>
            <a:ext cx="483338" cy="492443"/>
          </a:xfrm>
          <a:prstGeom prst="rect">
            <a:avLst/>
          </a:prstGeom>
          <a:solidFill>
            <a:schemeClr val="accent2">
              <a:alpha val="42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sr-Latn-RS" dirty="0">
              <a:solidFill>
                <a:srgbClr val="333333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A516BDE-2C7B-4A59-A9AF-D916754D0462}"/>
              </a:ext>
            </a:extLst>
          </p:cNvPr>
          <p:cNvSpPr/>
          <p:nvPr/>
        </p:nvSpPr>
        <p:spPr>
          <a:xfrm>
            <a:off x="6579292" y="2009958"/>
            <a:ext cx="531672" cy="492443"/>
          </a:xfrm>
          <a:prstGeom prst="rect">
            <a:avLst/>
          </a:prstGeom>
          <a:solidFill>
            <a:schemeClr val="accent2">
              <a:alpha val="42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sr-Latn-RS" dirty="0">
              <a:solidFill>
                <a:srgbClr val="333333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798032C-9579-45B4-AA5E-E98BBA73469E}"/>
              </a:ext>
            </a:extLst>
          </p:cNvPr>
          <p:cNvSpPr/>
          <p:nvPr/>
        </p:nvSpPr>
        <p:spPr>
          <a:xfrm>
            <a:off x="7091071" y="2009958"/>
            <a:ext cx="483338" cy="492443"/>
          </a:xfrm>
          <a:prstGeom prst="rect">
            <a:avLst/>
          </a:prstGeom>
          <a:solidFill>
            <a:schemeClr val="accent2">
              <a:alpha val="42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sr-Latn-RS" dirty="0">
              <a:solidFill>
                <a:srgbClr val="333333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CE0D00C-A448-4BD2-A3AD-C2EC56D07669}"/>
              </a:ext>
            </a:extLst>
          </p:cNvPr>
          <p:cNvSpPr/>
          <p:nvPr/>
        </p:nvSpPr>
        <p:spPr>
          <a:xfrm>
            <a:off x="7592758" y="2009957"/>
            <a:ext cx="483338" cy="492443"/>
          </a:xfrm>
          <a:prstGeom prst="rect">
            <a:avLst/>
          </a:prstGeom>
          <a:solidFill>
            <a:schemeClr val="accent2">
              <a:alpha val="42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sr-Latn-RS" dirty="0">
              <a:solidFill>
                <a:srgbClr val="333333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B0AD66-51FE-48BE-ACA2-A9F0F7B18151}"/>
              </a:ext>
            </a:extLst>
          </p:cNvPr>
          <p:cNvSpPr/>
          <p:nvPr/>
        </p:nvSpPr>
        <p:spPr>
          <a:xfrm>
            <a:off x="8626636" y="1972176"/>
            <a:ext cx="483338" cy="492443"/>
          </a:xfrm>
          <a:prstGeom prst="rect">
            <a:avLst/>
          </a:prstGeom>
          <a:solidFill>
            <a:schemeClr val="accent2">
              <a:alpha val="42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sr-Latn-RS" dirty="0">
              <a:solidFill>
                <a:srgbClr val="333333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16B4B0A-8753-4B56-8C82-91C19DE2ED14}"/>
              </a:ext>
            </a:extLst>
          </p:cNvPr>
          <p:cNvSpPr/>
          <p:nvPr/>
        </p:nvSpPr>
        <p:spPr>
          <a:xfrm>
            <a:off x="3021493" y="2628673"/>
            <a:ext cx="483338" cy="492443"/>
          </a:xfrm>
          <a:prstGeom prst="rect">
            <a:avLst/>
          </a:prstGeom>
          <a:solidFill>
            <a:schemeClr val="accent5">
              <a:alpha val="42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sr-Latn-RS" dirty="0">
              <a:solidFill>
                <a:srgbClr val="333333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B0C8542-FF6D-4A7C-82C9-B96231F573E0}"/>
              </a:ext>
            </a:extLst>
          </p:cNvPr>
          <p:cNvSpPr/>
          <p:nvPr/>
        </p:nvSpPr>
        <p:spPr>
          <a:xfrm>
            <a:off x="3621066" y="2019321"/>
            <a:ext cx="483338" cy="492443"/>
          </a:xfrm>
          <a:prstGeom prst="rect">
            <a:avLst/>
          </a:prstGeom>
          <a:solidFill>
            <a:schemeClr val="accent5">
              <a:alpha val="42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sr-Latn-RS" dirty="0">
              <a:solidFill>
                <a:srgbClr val="333333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7CDC457-95A1-4568-BD5D-3E8300CA1189}"/>
              </a:ext>
            </a:extLst>
          </p:cNvPr>
          <p:cNvSpPr/>
          <p:nvPr/>
        </p:nvSpPr>
        <p:spPr>
          <a:xfrm>
            <a:off x="3645098" y="2628673"/>
            <a:ext cx="483338" cy="492443"/>
          </a:xfrm>
          <a:prstGeom prst="rect">
            <a:avLst/>
          </a:prstGeom>
          <a:solidFill>
            <a:schemeClr val="accent5">
              <a:alpha val="42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sr-Latn-RS" dirty="0">
              <a:solidFill>
                <a:srgbClr val="333333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8734E26-DBB3-4307-B606-B34A89985F3D}"/>
              </a:ext>
            </a:extLst>
          </p:cNvPr>
          <p:cNvSpPr/>
          <p:nvPr/>
        </p:nvSpPr>
        <p:spPr>
          <a:xfrm>
            <a:off x="5182013" y="2041098"/>
            <a:ext cx="483338" cy="492443"/>
          </a:xfrm>
          <a:prstGeom prst="rect">
            <a:avLst/>
          </a:prstGeom>
          <a:solidFill>
            <a:schemeClr val="accent5">
              <a:alpha val="42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sr-Latn-RS" dirty="0">
              <a:solidFill>
                <a:srgbClr val="333333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DCD6E0-AD13-44B4-AE25-AECE4E4B99EF}"/>
              </a:ext>
            </a:extLst>
          </p:cNvPr>
          <p:cNvSpPr/>
          <p:nvPr/>
        </p:nvSpPr>
        <p:spPr>
          <a:xfrm>
            <a:off x="6102136" y="2572356"/>
            <a:ext cx="483338" cy="492443"/>
          </a:xfrm>
          <a:prstGeom prst="rect">
            <a:avLst/>
          </a:prstGeom>
          <a:solidFill>
            <a:schemeClr val="accent5">
              <a:alpha val="42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sr-Latn-RS" dirty="0">
              <a:solidFill>
                <a:srgbClr val="333333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9BC6D1F-34EB-443F-8DD9-D86CB7262FBD}"/>
              </a:ext>
            </a:extLst>
          </p:cNvPr>
          <p:cNvSpPr/>
          <p:nvPr/>
        </p:nvSpPr>
        <p:spPr>
          <a:xfrm>
            <a:off x="5182933" y="2614646"/>
            <a:ext cx="483338" cy="492443"/>
          </a:xfrm>
          <a:prstGeom prst="rect">
            <a:avLst/>
          </a:prstGeom>
          <a:solidFill>
            <a:schemeClr val="accent5">
              <a:alpha val="42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sr-Latn-RS" dirty="0">
              <a:solidFill>
                <a:srgbClr val="333333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5EB04B2-2072-4BF8-9F6C-DB8A6490D010}"/>
              </a:ext>
            </a:extLst>
          </p:cNvPr>
          <p:cNvSpPr/>
          <p:nvPr/>
        </p:nvSpPr>
        <p:spPr>
          <a:xfrm>
            <a:off x="6665396" y="2572355"/>
            <a:ext cx="483338" cy="492443"/>
          </a:xfrm>
          <a:prstGeom prst="rect">
            <a:avLst/>
          </a:prstGeom>
          <a:solidFill>
            <a:schemeClr val="accent5">
              <a:alpha val="42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sr-Latn-RS" dirty="0">
              <a:solidFill>
                <a:srgbClr val="333333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03D526C-254B-4152-A05E-AA5B5BC74646}"/>
              </a:ext>
            </a:extLst>
          </p:cNvPr>
          <p:cNvSpPr/>
          <p:nvPr/>
        </p:nvSpPr>
        <p:spPr>
          <a:xfrm>
            <a:off x="9236337" y="1980764"/>
            <a:ext cx="483338" cy="492443"/>
          </a:xfrm>
          <a:prstGeom prst="rect">
            <a:avLst/>
          </a:prstGeom>
          <a:solidFill>
            <a:schemeClr val="accent5">
              <a:alpha val="42000"/>
            </a:schemeClr>
          </a:solidFill>
          <a:ln w="360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sr-Latn-RS" dirty="0">
              <a:solidFill>
                <a:srgbClr val="333333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6659A3F-4888-4DA3-AA23-6D8FDE5FD846}"/>
              </a:ext>
            </a:extLst>
          </p:cNvPr>
          <p:cNvSpPr txBox="1"/>
          <p:nvPr/>
        </p:nvSpPr>
        <p:spPr>
          <a:xfrm>
            <a:off x="226715" y="3815954"/>
            <a:ext cx="3895173" cy="1325562"/>
          </a:xfrm>
          <a:prstGeom prst="rect">
            <a:avLst/>
          </a:prstGeom>
          <a:solidFill>
            <a:schemeClr val="accent5">
              <a:lumMod val="60000"/>
              <a:lumOff val="40000"/>
              <a:alpha val="26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144000" tIns="144000" rIns="144000" bIns="144000" rtlCol="0">
            <a:noAutofit/>
          </a:bodyPr>
          <a:lstStyle/>
          <a:p>
            <a:r>
              <a:rPr lang="pl-PL" sz="2400" b="1" dirty="0"/>
              <a:t>Levey-Rothvoss (unit sizes):</a:t>
            </a:r>
          </a:p>
          <a:p>
            <a:r>
              <a:rPr lang="pl-PL" sz="2400" dirty="0"/>
              <a:t>EDF (Earliest Deadline First) scheduling does the trick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831900E-80E4-4FEF-A72C-4F2C5FFFC9AE}"/>
              </a:ext>
            </a:extLst>
          </p:cNvPr>
          <p:cNvCxnSpPr>
            <a:cxnSpLocks/>
            <a:stCxn id="54" idx="1"/>
            <a:endCxn id="36" idx="2"/>
          </p:cNvCxnSpPr>
          <p:nvPr/>
        </p:nvCxnSpPr>
        <p:spPr>
          <a:xfrm flipH="1" flipV="1">
            <a:off x="3886767" y="3121116"/>
            <a:ext cx="1275955" cy="6788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13EE2E1-381D-433F-8CF0-C46B3BC27CA6}"/>
              </a:ext>
            </a:extLst>
          </p:cNvPr>
          <p:cNvCxnSpPr>
            <a:cxnSpLocks/>
            <a:endCxn id="37" idx="3"/>
          </p:cNvCxnSpPr>
          <p:nvPr/>
        </p:nvCxnSpPr>
        <p:spPr>
          <a:xfrm flipH="1" flipV="1">
            <a:off x="5665351" y="2287320"/>
            <a:ext cx="574982" cy="13786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34C6EC7E-A668-411A-B806-286B857436AA}"/>
              </a:ext>
            </a:extLst>
          </p:cNvPr>
          <p:cNvSpPr txBox="1"/>
          <p:nvPr/>
        </p:nvSpPr>
        <p:spPr>
          <a:xfrm>
            <a:off x="5162722" y="3569149"/>
            <a:ext cx="3364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0000"/>
                </a:solidFill>
              </a:rPr>
              <a:t>sibling small-jobs?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C0A57FB-C975-47B6-8EBA-A474C198DB22}"/>
              </a:ext>
            </a:extLst>
          </p:cNvPr>
          <p:cNvSpPr txBox="1"/>
          <p:nvPr/>
        </p:nvSpPr>
        <p:spPr>
          <a:xfrm>
            <a:off x="225055" y="5269836"/>
            <a:ext cx="3895173" cy="1440235"/>
          </a:xfrm>
          <a:prstGeom prst="rect">
            <a:avLst/>
          </a:prstGeom>
          <a:solidFill>
            <a:schemeClr val="accent2">
              <a:alpha val="26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144000" tIns="144000" rIns="144000" bIns="144000" rtlCol="0">
            <a:noAutofit/>
          </a:bodyPr>
          <a:lstStyle/>
          <a:p>
            <a:r>
              <a:rPr lang="pl-PL" sz="2400" dirty="0"/>
              <a:t>But it creates a migratory schedule!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3115296-A2AA-4D8D-8EDB-3F81EC727751}"/>
              </a:ext>
            </a:extLst>
          </p:cNvPr>
          <p:cNvSpPr txBox="1"/>
          <p:nvPr/>
        </p:nvSpPr>
        <p:spPr>
          <a:xfrm>
            <a:off x="4294638" y="4587602"/>
            <a:ext cx="7670647" cy="1872367"/>
          </a:xfrm>
          <a:prstGeom prst="rect">
            <a:avLst/>
          </a:prstGeom>
          <a:solidFill>
            <a:schemeClr val="accent6">
              <a:alpha val="26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144000" tIns="144000" rIns="144000" bIns="144000" rtlCol="0">
            <a:noAutofit/>
          </a:bodyPr>
          <a:lstStyle/>
          <a:p>
            <a:r>
              <a:rPr lang="pl-PL" sz="2400" b="1" dirty="0"/>
              <a:t>New algorithm to schedule </a:t>
            </a:r>
            <a:r>
              <a:rPr lang="pl-PL" sz="2400" b="1" dirty="0">
                <a:solidFill>
                  <a:schemeClr val="accent5"/>
                </a:solidFill>
              </a:rPr>
              <a:t>top jobs</a:t>
            </a:r>
            <a:r>
              <a:rPr lang="pl-PL" sz="2400" b="1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treat big-jobs together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to choose job: </a:t>
            </a:r>
            <a:r>
              <a:rPr lang="pl-PL" sz="2400" b="1" dirty="0"/>
              <a:t>EDF</a:t>
            </a:r>
            <a:r>
              <a:rPr lang="pl-PL" sz="2400" dirty="0"/>
              <a:t> (Earliest Deadline First)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400" dirty="0"/>
              <a:t>to choose machine: </a:t>
            </a:r>
            <a:r>
              <a:rPr lang="pl-PL" sz="2400" b="1" dirty="0"/>
              <a:t>ECT</a:t>
            </a:r>
            <a:r>
              <a:rPr lang="pl-PL" sz="2400" dirty="0"/>
              <a:t> (Earliest Completion Time)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0DDFFD1D-836C-4B57-A284-843389E471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244" y="5848540"/>
            <a:ext cx="903455" cy="7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54" grpId="0"/>
      <p:bldP spid="55" grpId="0" animBg="1"/>
      <p:bldP spid="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5B358-6A0B-4754-A0B7-63B70C285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with precedence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548BEB-A1F9-48F2-B299-29C9DD3488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jobs</a:t>
                </a:r>
              </a:p>
              <a:p>
                <a:pPr lvl="1"/>
                <a:r>
                  <a:rPr lang="en-US" dirty="0"/>
                  <a:t>job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has processing time (size)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identical machines</a:t>
                </a:r>
              </a:p>
              <a:p>
                <a:r>
                  <a:rPr lang="en-US" dirty="0"/>
                  <a:t>partial order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548BEB-A1F9-48F2-B299-29C9DD3488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Rectangle 131">
            <a:extLst>
              <a:ext uri="{FF2B5EF4-FFF2-40B4-BE49-F238E27FC236}">
                <a16:creationId xmlns:a16="http://schemas.microsoft.com/office/drawing/2014/main" id="{6E8A6B6C-A1BC-4D2F-8937-AF11E26DA4B7}"/>
              </a:ext>
            </a:extLst>
          </p:cNvPr>
          <p:cNvSpPr/>
          <p:nvPr/>
        </p:nvSpPr>
        <p:spPr>
          <a:xfrm>
            <a:off x="6883044" y="5912141"/>
            <a:ext cx="822960" cy="548640"/>
          </a:xfrm>
          <a:prstGeom prst="rect">
            <a:avLst/>
          </a:prstGeom>
          <a:solidFill>
            <a:schemeClr val="accent6">
              <a:alpha val="74000"/>
            </a:schemeClr>
          </a:solidFill>
          <a:ln w="18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r>
              <a:rPr lang="en-US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14" name="Straight Connector 113">
            <a:extLst>
              <a:ext uri="{FF2B5EF4-FFF2-40B4-BE49-F238E27FC236}">
                <a16:creationId xmlns:a16="http://schemas.microsoft.com/office/drawing/2014/main" id="{A2FFF11A-C3A4-40B3-8CD2-C182B34D1B12}"/>
              </a:ext>
            </a:extLst>
          </p:cNvPr>
          <p:cNvSpPr/>
          <p:nvPr/>
        </p:nvSpPr>
        <p:spPr>
          <a:xfrm flipV="1">
            <a:off x="3895320" y="6176963"/>
            <a:ext cx="2987724" cy="1630"/>
          </a:xfrm>
          <a:prstGeom prst="line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603CFCA-3A34-4333-9000-F3E78A88D4C9}"/>
              </a:ext>
            </a:extLst>
          </p:cNvPr>
          <p:cNvSpPr/>
          <p:nvPr/>
        </p:nvSpPr>
        <p:spPr>
          <a:xfrm>
            <a:off x="2798040" y="5912141"/>
            <a:ext cx="1097280" cy="548640"/>
          </a:xfrm>
          <a:prstGeom prst="rect">
            <a:avLst/>
          </a:prstGeom>
          <a:solidFill>
            <a:schemeClr val="accent6">
              <a:alpha val="74000"/>
            </a:schemeClr>
          </a:solidFill>
          <a:ln w="18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r>
              <a:rPr lang="en-US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88" name="Straight Connector 87">
            <a:extLst>
              <a:ext uri="{FF2B5EF4-FFF2-40B4-BE49-F238E27FC236}">
                <a16:creationId xmlns:a16="http://schemas.microsoft.com/office/drawing/2014/main" id="{DDF838E1-E581-4D78-877E-5A87BFEA6CA7}"/>
              </a:ext>
            </a:extLst>
          </p:cNvPr>
          <p:cNvSpPr/>
          <p:nvPr/>
        </p:nvSpPr>
        <p:spPr>
          <a:xfrm rot="1679539">
            <a:off x="5351814" y="5227254"/>
            <a:ext cx="1759569" cy="288825"/>
          </a:xfrm>
          <a:prstGeom prst="line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" name="Straight Connector 81">
            <a:extLst>
              <a:ext uri="{FF2B5EF4-FFF2-40B4-BE49-F238E27FC236}">
                <a16:creationId xmlns:a16="http://schemas.microsoft.com/office/drawing/2014/main" id="{1B6CC18D-9D14-45B5-BB8D-85B29772BC00}"/>
              </a:ext>
            </a:extLst>
          </p:cNvPr>
          <p:cNvSpPr/>
          <p:nvPr/>
        </p:nvSpPr>
        <p:spPr>
          <a:xfrm rot="3705337" flipV="1">
            <a:off x="1736475" y="5266603"/>
            <a:ext cx="1157973" cy="514411"/>
          </a:xfrm>
          <a:prstGeom prst="line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E358995-0ED5-4838-AF35-F6D4444DD133}"/>
              </a:ext>
            </a:extLst>
          </p:cNvPr>
          <p:cNvSpPr/>
          <p:nvPr/>
        </p:nvSpPr>
        <p:spPr>
          <a:xfrm>
            <a:off x="4689120" y="4586837"/>
            <a:ext cx="822960" cy="548640"/>
          </a:xfrm>
          <a:prstGeom prst="rect">
            <a:avLst/>
          </a:prstGeom>
          <a:solidFill>
            <a:schemeClr val="accent6">
              <a:alpha val="74000"/>
            </a:schemeClr>
          </a:solidFill>
          <a:ln w="18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r>
              <a:rPr lang="en-US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4" name="Straight Connector 53">
            <a:extLst>
              <a:ext uri="{FF2B5EF4-FFF2-40B4-BE49-F238E27FC236}">
                <a16:creationId xmlns:a16="http://schemas.microsoft.com/office/drawing/2014/main" id="{013D0C8C-9A58-4078-8598-0DFBD3D96396}"/>
              </a:ext>
            </a:extLst>
          </p:cNvPr>
          <p:cNvSpPr/>
          <p:nvPr/>
        </p:nvSpPr>
        <p:spPr>
          <a:xfrm>
            <a:off x="2849880" y="4851686"/>
            <a:ext cx="1828800" cy="0"/>
          </a:xfrm>
          <a:prstGeom prst="line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C80DE35-C38D-46DF-8F1A-7017D657FFA2}"/>
              </a:ext>
            </a:extLst>
          </p:cNvPr>
          <p:cNvSpPr/>
          <p:nvPr/>
        </p:nvSpPr>
        <p:spPr>
          <a:xfrm>
            <a:off x="838200" y="4586837"/>
            <a:ext cx="2011680" cy="548640"/>
          </a:xfrm>
          <a:prstGeom prst="rect">
            <a:avLst/>
          </a:prstGeom>
          <a:solidFill>
            <a:schemeClr val="accent6">
              <a:alpha val="74000"/>
            </a:schemeClr>
          </a:solidFill>
          <a:ln w="18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r>
              <a:rPr lang="en-US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1" name="Straight Connector 20">
            <a:extLst>
              <a:ext uri="{FF2B5EF4-FFF2-40B4-BE49-F238E27FC236}">
                <a16:creationId xmlns:a16="http://schemas.microsoft.com/office/drawing/2014/main" id="{E41E56A4-4397-4618-9FAE-880F9C84F98B}"/>
              </a:ext>
            </a:extLst>
          </p:cNvPr>
          <p:cNvSpPr/>
          <p:nvPr/>
        </p:nvSpPr>
        <p:spPr>
          <a:xfrm>
            <a:off x="7179006" y="4105461"/>
            <a:ext cx="4572000" cy="0"/>
          </a:xfrm>
          <a:prstGeom prst="line">
            <a:avLst/>
          </a:prstGeom>
          <a:solidFill>
            <a:srgbClr val="333333">
              <a:alpha val="5000"/>
            </a:srgbClr>
          </a:solidFill>
          <a:ln w="36000">
            <a:solidFill>
              <a:srgbClr val="3333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de-DE">
              <a:solidFill>
                <a:srgbClr val="333333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A11DD5E-CD6B-4AB4-88C2-C503DD9FCAF4}"/>
              </a:ext>
            </a:extLst>
          </p:cNvPr>
          <p:cNvSpPr/>
          <p:nvPr/>
        </p:nvSpPr>
        <p:spPr>
          <a:xfrm>
            <a:off x="7209684" y="3429000"/>
            <a:ext cx="2011680" cy="548640"/>
          </a:xfrm>
          <a:prstGeom prst="rect">
            <a:avLst/>
          </a:prstGeom>
          <a:solidFill>
            <a:schemeClr val="accent6">
              <a:alpha val="74000"/>
            </a:schemeClr>
          </a:solidFill>
          <a:ln w="18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r>
              <a:rPr lang="en-US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065E487-16C9-4317-A9B6-0B058E9D63AF}"/>
              </a:ext>
            </a:extLst>
          </p:cNvPr>
          <p:cNvSpPr/>
          <p:nvPr/>
        </p:nvSpPr>
        <p:spPr>
          <a:xfrm>
            <a:off x="9221364" y="2780460"/>
            <a:ext cx="822960" cy="548640"/>
          </a:xfrm>
          <a:prstGeom prst="rect">
            <a:avLst/>
          </a:prstGeom>
          <a:solidFill>
            <a:schemeClr val="accent6">
              <a:alpha val="74000"/>
            </a:schemeClr>
          </a:solidFill>
          <a:ln w="18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r>
              <a:rPr lang="en-US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0A66587-EE36-44EC-A757-F08502720EBC}"/>
              </a:ext>
            </a:extLst>
          </p:cNvPr>
          <p:cNvSpPr/>
          <p:nvPr/>
        </p:nvSpPr>
        <p:spPr>
          <a:xfrm>
            <a:off x="9221364" y="3429000"/>
            <a:ext cx="1097280" cy="548640"/>
          </a:xfrm>
          <a:prstGeom prst="rect">
            <a:avLst/>
          </a:prstGeom>
          <a:solidFill>
            <a:schemeClr val="accent6">
              <a:alpha val="74000"/>
            </a:schemeClr>
          </a:solidFill>
          <a:ln w="18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r>
              <a:rPr lang="en-US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EFC78E0-B7EF-4DB0-B846-4B24CC484038}"/>
              </a:ext>
            </a:extLst>
          </p:cNvPr>
          <p:cNvSpPr/>
          <p:nvPr/>
        </p:nvSpPr>
        <p:spPr>
          <a:xfrm>
            <a:off x="10336020" y="2780460"/>
            <a:ext cx="822960" cy="548640"/>
          </a:xfrm>
          <a:prstGeom prst="rect">
            <a:avLst/>
          </a:prstGeom>
          <a:solidFill>
            <a:schemeClr val="accent6">
              <a:alpha val="74000"/>
            </a:schemeClr>
          </a:solidFill>
          <a:ln w="18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r>
              <a:rPr lang="en-US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3" name="Straight Connector 22">
            <a:extLst>
              <a:ext uri="{FF2B5EF4-FFF2-40B4-BE49-F238E27FC236}">
                <a16:creationId xmlns:a16="http://schemas.microsoft.com/office/drawing/2014/main" id="{0CE7EA3E-66CA-46EE-8B73-E8E02080751F}"/>
              </a:ext>
            </a:extLst>
          </p:cNvPr>
          <p:cNvSpPr/>
          <p:nvPr/>
        </p:nvSpPr>
        <p:spPr>
          <a:xfrm rot="5400000">
            <a:off x="10983376" y="4105461"/>
            <a:ext cx="365760" cy="0"/>
          </a:xfrm>
          <a:prstGeom prst="line">
            <a:avLst/>
          </a:prstGeom>
          <a:solidFill>
            <a:srgbClr val="333333">
              <a:alpha val="5000"/>
            </a:srgbClr>
          </a:solidFill>
          <a:ln w="3600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it-IT">
              <a:solidFill>
                <a:srgbClr val="333333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77B25E0-913D-45C6-BA7A-41ACAEC8E9B2}"/>
              </a:ext>
            </a:extLst>
          </p:cNvPr>
          <p:cNvSpPr txBox="1"/>
          <p:nvPr/>
        </p:nvSpPr>
        <p:spPr>
          <a:xfrm>
            <a:off x="10618510" y="4362420"/>
            <a:ext cx="1347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makespan</a:t>
            </a:r>
            <a:endParaRPr lang="en-US" dirty="0"/>
          </a:p>
        </p:txBody>
      </p:sp>
      <p:sp>
        <p:nvSpPr>
          <p:cNvPr id="34" name="Straight Connector 33">
            <a:extLst>
              <a:ext uri="{FF2B5EF4-FFF2-40B4-BE49-F238E27FC236}">
                <a16:creationId xmlns:a16="http://schemas.microsoft.com/office/drawing/2014/main" id="{A0EB7139-1DD5-4F89-ADE9-99FACF370C4A}"/>
              </a:ext>
            </a:extLst>
          </p:cNvPr>
          <p:cNvSpPr/>
          <p:nvPr/>
        </p:nvSpPr>
        <p:spPr>
          <a:xfrm>
            <a:off x="836598" y="5440680"/>
            <a:ext cx="2011680" cy="0"/>
          </a:xfrm>
          <a:prstGeom prst="line">
            <a:avLst/>
          </a:prstGeom>
          <a:solidFill>
            <a:srgbClr val="333333">
              <a:alpha val="5000"/>
            </a:srgbClr>
          </a:solidFill>
          <a:ln w="36000">
            <a:solidFill>
              <a:srgbClr val="33333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33333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5B17E60-686E-42C1-B1A8-97638B43A7A0}"/>
                  </a:ext>
                </a:extLst>
              </p:cNvPr>
              <p:cNvSpPr txBox="1"/>
              <p:nvPr/>
            </p:nvSpPr>
            <p:spPr>
              <a:xfrm>
                <a:off x="1244451" y="5435060"/>
                <a:ext cx="566694" cy="477054"/>
              </a:xfrm>
              <a:prstGeom prst="rect">
                <a:avLst/>
              </a:prstGeom>
              <a:noFill/>
            </p:spPr>
            <p:txBody>
              <a:bodyPr wrap="none" rtlCol="0" anchor="ctr" anchorCtr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i="1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500" i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500">
                  <a:solidFill>
                    <a:srgbClr val="333333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5B17E60-686E-42C1-B1A8-97638B43A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451" y="5435060"/>
                <a:ext cx="566694" cy="477054"/>
              </a:xfrm>
              <a:prstGeom prst="rect">
                <a:avLst/>
              </a:prstGeom>
              <a:blipFill>
                <a:blip r:embed="rId3"/>
                <a:stretch>
                  <a:fillRect l="-3226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4" name="Picture 83" descr="A circuit board&#10;&#10;Description automatically generated">
            <a:extLst>
              <a:ext uri="{FF2B5EF4-FFF2-40B4-BE49-F238E27FC236}">
                <a16:creationId xmlns:a16="http://schemas.microsoft.com/office/drawing/2014/main" id="{86E9668B-7FA5-4C24-B54A-B178E88C2E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072" y="3427967"/>
            <a:ext cx="618556" cy="617010"/>
          </a:xfrm>
          <a:prstGeom prst="rect">
            <a:avLst/>
          </a:prstGeom>
        </p:spPr>
      </p:pic>
      <p:pic>
        <p:nvPicPr>
          <p:cNvPr id="92" name="Picture 91" descr="A circuit board&#10;&#10;Description automatically generated">
            <a:extLst>
              <a:ext uri="{FF2B5EF4-FFF2-40B4-BE49-F238E27FC236}">
                <a16:creationId xmlns:a16="http://schemas.microsoft.com/office/drawing/2014/main" id="{A968999F-9B16-4764-9A3B-5AD34A19D2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072" y="2743489"/>
            <a:ext cx="618556" cy="617010"/>
          </a:xfrm>
          <a:prstGeom prst="rect">
            <a:avLst/>
          </a:prstGeom>
        </p:spPr>
      </p:pic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D72A5383-6512-481A-9388-8EE1B856D86A}"/>
              </a:ext>
            </a:extLst>
          </p:cNvPr>
          <p:cNvSpPr/>
          <p:nvPr/>
        </p:nvSpPr>
        <p:spPr>
          <a:xfrm>
            <a:off x="1811146" y="5123843"/>
            <a:ext cx="10056456" cy="112058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What is the approximability of this problem?</a:t>
            </a:r>
          </a:p>
        </p:txBody>
      </p:sp>
    </p:spTree>
    <p:extLst>
      <p:ext uri="{BB962C8B-B14F-4D97-AF65-F5344CB8AC3E}">
        <p14:creationId xmlns:p14="http://schemas.microsoft.com/office/powerpoint/2010/main" val="161951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14" grpId="0" animBg="1"/>
      <p:bldP spid="106" grpId="0" animBg="1"/>
      <p:bldP spid="88" grpId="0" animBg="1"/>
      <p:bldP spid="82" grpId="0" animBg="1"/>
      <p:bldP spid="72" grpId="0" animBg="1"/>
      <p:bldP spid="54" grpId="0" animBg="1"/>
      <p:bldP spid="46" grpId="0" animBg="1"/>
      <p:bldP spid="21" grpId="0" animBg="1"/>
      <p:bldP spid="48" grpId="0" animBg="1"/>
      <p:bldP spid="49" grpId="0" animBg="1"/>
      <p:bldP spid="50" grpId="0" animBg="1"/>
      <p:bldP spid="51" grpId="0" animBg="1"/>
      <p:bldP spid="23" grpId="0" animBg="1"/>
      <p:bldP spid="41" grpId="0"/>
      <p:bldP spid="34" grpId="0" animBg="1"/>
      <p:bldP spid="34" grpId="1" animBg="1"/>
      <p:bldP spid="30" grpId="0"/>
      <p:bldP spid="30" grpId="1"/>
      <p:bldP spid="9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4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6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1E87F6-61FD-41EE-9E89-DE72EBA42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Summary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5C3198E-B7D9-4E7B-88D3-32761B909B67}"/>
              </a:ext>
            </a:extLst>
          </p:cNvPr>
          <p:cNvSpPr/>
          <p:nvPr/>
        </p:nvSpPr>
        <p:spPr>
          <a:xfrm>
            <a:off x="2350008" y="4700017"/>
            <a:ext cx="7310998" cy="87607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+ a few words on our hardness result</a:t>
            </a:r>
          </a:p>
        </p:txBody>
      </p:sp>
    </p:spTree>
    <p:extLst>
      <p:ext uri="{BB962C8B-B14F-4D97-AF65-F5344CB8AC3E}">
        <p14:creationId xmlns:p14="http://schemas.microsoft.com/office/powerpoint/2010/main" val="214214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32A81-C72A-47FE-90F2-76870EF93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results (1/3)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099388-9F48-4136-8489-6E0A81DE27C1}"/>
                  </a:ext>
                </a:extLst>
              </p:cNvPr>
              <p:cNvSpPr txBox="1"/>
              <p:nvPr/>
            </p:nvSpPr>
            <p:spPr>
              <a:xfrm>
                <a:off x="305493" y="2023197"/>
                <a:ext cx="11581014" cy="3599411"/>
              </a:xfrm>
              <a:prstGeom prst="rect">
                <a:avLst/>
              </a:prstGeom>
              <a:solidFill>
                <a:schemeClr val="accent6">
                  <a:alpha val="26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lIns="365760" tIns="182880" rIns="365760" bIns="182880" rtlCol="0">
                <a:noAutofit/>
              </a:bodyPr>
              <a:lstStyle/>
              <a:p>
                <a:r>
                  <a:rPr lang="en-US" sz="2800" b="1" dirty="0"/>
                  <a:t>Theorem 1.   </a:t>
                </a:r>
                <a:r>
                  <a:rPr lang="en-US" sz="2800" dirty="0"/>
                  <a:t>For 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800" dirty="0"/>
                  <a:t>,</a:t>
                </a:r>
                <a:br>
                  <a:rPr lang="en-US" sz="2800" dirty="0"/>
                </a:br>
                <a:r>
                  <a:rPr lang="en-US" sz="2800" dirty="0"/>
                  <a:t>there is an algorithm for </a:t>
                </a:r>
                <a:r>
                  <a:rPr lang="en-US" sz="2800" dirty="0" err="1"/>
                  <a:t>makespan</a:t>
                </a:r>
                <a:r>
                  <a:rPr lang="en-US" sz="2800" dirty="0"/>
                  <a:t> scheduling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identical machines</a:t>
                </a:r>
                <a:br>
                  <a:rPr lang="en-US" sz="2800" dirty="0"/>
                </a:br>
                <a:r>
                  <a:rPr lang="en-US" sz="2800" dirty="0"/>
                  <a:t>with precedence constraints</a:t>
                </a:r>
              </a:p>
              <a:p>
                <a:r>
                  <a:rPr lang="en-US" sz="2800" dirty="0"/>
                  <a:t>of </a:t>
                </a:r>
                <a:r>
                  <a:rPr lang="en-US" sz="2800" b="1" dirty="0"/>
                  <a:t>arbitrary-sized jobs with preemption but no migration</a:t>
                </a:r>
                <a:br>
                  <a:rPr lang="en-US" sz="2800" dirty="0"/>
                </a:br>
                <a:r>
                  <a:rPr lang="en-US" sz="2800" dirty="0"/>
                  <a:t>that: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runs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func>
                          </m:sup>
                        </m:sSup>
                      </m:sup>
                    </m:sSup>
                  </m:oMath>
                </a14:m>
                <a:endParaRPr lang="en-US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gives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-approximation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099388-9F48-4136-8489-6E0A81DE2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93" y="2023197"/>
                <a:ext cx="11581014" cy="35994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423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32A81-C72A-47FE-90F2-76870EF93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results (2/3)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099388-9F48-4136-8489-6E0A81DE27C1}"/>
                  </a:ext>
                </a:extLst>
              </p:cNvPr>
              <p:cNvSpPr txBox="1"/>
              <p:nvPr/>
            </p:nvSpPr>
            <p:spPr>
              <a:xfrm>
                <a:off x="305493" y="2023197"/>
                <a:ext cx="11581014" cy="3599411"/>
              </a:xfrm>
              <a:prstGeom prst="rect">
                <a:avLst/>
              </a:prstGeom>
              <a:solidFill>
                <a:schemeClr val="accent6">
                  <a:alpha val="26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lIns="365760" tIns="182880" rIns="365760" bIns="182880" rtlCol="0">
                <a:noAutofit/>
              </a:bodyPr>
              <a:lstStyle/>
              <a:p>
                <a:r>
                  <a:rPr lang="en-US" sz="2800" b="1" dirty="0"/>
                  <a:t>Theorem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2.</a:t>
                </a:r>
                <a:r>
                  <a:rPr lang="en-US" sz="2800" b="1" dirty="0"/>
                  <a:t>   </a:t>
                </a:r>
                <a:r>
                  <a:rPr lang="en-US" sz="2800" dirty="0"/>
                  <a:t>For 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≥0,</m:t>
                    </m:r>
                  </m:oMath>
                </a14:m>
                <a:br>
                  <a:rPr lang="en-US" sz="2800" dirty="0"/>
                </a:br>
                <a:r>
                  <a:rPr lang="en-US" sz="2800" dirty="0"/>
                  <a:t>there is an algorithm for </a:t>
                </a:r>
                <a:r>
                  <a:rPr lang="en-US" sz="2800" dirty="0" err="1"/>
                  <a:t>makespan</a:t>
                </a:r>
                <a:r>
                  <a:rPr lang="en-US" sz="2800" dirty="0"/>
                  <a:t> scheduling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identical machines</a:t>
                </a:r>
                <a:br>
                  <a:rPr lang="en-US" sz="2800" dirty="0"/>
                </a:br>
                <a:r>
                  <a:rPr lang="en-US" sz="2800" dirty="0"/>
                  <a:t>with precedence constraints </a:t>
                </a:r>
                <a:r>
                  <a:rPr lang="en-US" sz="2800" dirty="0">
                    <a:solidFill>
                      <a:srgbClr val="FF0000"/>
                    </a:solidFill>
                  </a:rPr>
                  <a:t>and communication delays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of </a:t>
                </a:r>
                <a:r>
                  <a:rPr lang="en-US" sz="2800" b="1" dirty="0"/>
                  <a:t>arbitrary-sized jobs with preemption but no migration</a:t>
                </a:r>
                <a:br>
                  <a:rPr lang="en-US" sz="2800" dirty="0"/>
                </a:br>
                <a:r>
                  <a:rPr lang="en-US" sz="2800" dirty="0"/>
                  <a:t>that: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runs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func>
                          </m:sup>
                        </m:sSup>
                      </m:sup>
                    </m:sSup>
                  </m:oMath>
                </a14:m>
                <a:endParaRPr lang="en-US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gives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-approximation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099388-9F48-4136-8489-6E0A81DE2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93" y="2023197"/>
                <a:ext cx="11581014" cy="35994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065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32A81-C72A-47FE-90F2-76870EF93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Our results (3/3):   evidence of hardness</a:t>
            </a:r>
            <a:r>
              <a:rPr lang="pl-PL" dirty="0"/>
              <a:t>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099388-9F48-4136-8489-6E0A81DE27C1}"/>
                  </a:ext>
                </a:extLst>
              </p:cNvPr>
              <p:cNvSpPr txBox="1"/>
              <p:nvPr/>
            </p:nvSpPr>
            <p:spPr>
              <a:xfrm>
                <a:off x="202277" y="3216650"/>
                <a:ext cx="3926380" cy="1438478"/>
              </a:xfrm>
              <a:prstGeom prst="rect">
                <a:avLst/>
              </a:prstGeom>
              <a:solidFill>
                <a:schemeClr val="accent6">
                  <a:alpha val="26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lIns="365760" tIns="182880" rIns="365760" bIns="182880" rtlCol="0">
                <a:noAutofit/>
              </a:bodyPr>
              <a:lstStyle/>
              <a:p>
                <a:r>
                  <a:rPr lang="en-US" sz="2400" b="1" dirty="0"/>
                  <a:t>Theorem 3.   </a:t>
                </a:r>
                <a:r>
                  <a:rPr lang="en-US" sz="2400" dirty="0"/>
                  <a:t>A natural LP </a:t>
                </a:r>
                <a:r>
                  <a:rPr lang="en-US" sz="2400" b="1" dirty="0"/>
                  <a:t>lifted to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𝒐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b="1" dirty="0"/>
                  <a:t> levels</a:t>
                </a:r>
                <a:r>
                  <a:rPr lang="en-US" sz="2400" dirty="0"/>
                  <a:t> is weak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099388-9F48-4136-8489-6E0A81DE2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77" y="3216650"/>
                <a:ext cx="3926380" cy="1438478"/>
              </a:xfrm>
              <a:prstGeom prst="rect">
                <a:avLst/>
              </a:prstGeom>
              <a:blipFill>
                <a:blip r:embed="rId2"/>
                <a:stretch>
                  <a:fillRect b="-1261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7C6BD56-AF00-46D5-892D-11DDF092E6C7}"/>
              </a:ext>
            </a:extLst>
          </p:cNvPr>
          <p:cNvSpPr txBox="1"/>
          <p:nvPr/>
        </p:nvSpPr>
        <p:spPr>
          <a:xfrm>
            <a:off x="202276" y="1802959"/>
            <a:ext cx="3926380" cy="1225595"/>
          </a:xfrm>
          <a:prstGeom prst="rect">
            <a:avLst/>
          </a:prstGeom>
          <a:solidFill>
            <a:schemeClr val="accent5">
              <a:alpha val="26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182880" tIns="182880" rIns="182880" bIns="182880" rtlCol="0">
            <a:noAutofit/>
          </a:bodyPr>
          <a:lstStyle/>
          <a:p>
            <a:pPr algn="ctr"/>
            <a:r>
              <a:rPr lang="en-US" sz="2800" dirty="0"/>
              <a:t>A deadline scheduling problem</a:t>
            </a:r>
          </a:p>
        </p:txBody>
      </p:sp>
      <p:sp>
        <p:nvSpPr>
          <p:cNvPr id="22" name="Arrow: Left-Right 21">
            <a:extLst>
              <a:ext uri="{FF2B5EF4-FFF2-40B4-BE49-F238E27FC236}">
                <a16:creationId xmlns:a16="http://schemas.microsoft.com/office/drawing/2014/main" id="{09D17B2C-1741-4406-910D-64E6DA2F25ED}"/>
              </a:ext>
            </a:extLst>
          </p:cNvPr>
          <p:cNvSpPr/>
          <p:nvPr/>
        </p:nvSpPr>
        <p:spPr>
          <a:xfrm>
            <a:off x="4314306" y="2162219"/>
            <a:ext cx="2377440" cy="50707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5F0089C-AE76-4276-9A91-357A241F27D6}"/>
              </a:ext>
            </a:extLst>
          </p:cNvPr>
          <p:cNvSpPr txBox="1"/>
          <p:nvPr/>
        </p:nvSpPr>
        <p:spPr>
          <a:xfrm>
            <a:off x="6877396" y="1402514"/>
            <a:ext cx="3926380" cy="2446472"/>
          </a:xfrm>
          <a:prstGeom prst="rect">
            <a:avLst/>
          </a:prstGeom>
          <a:solidFill>
            <a:schemeClr val="accent5">
              <a:alpha val="26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182880" tIns="182880" rIns="182880" bIns="182880" rtlCol="0">
            <a:noAutofit/>
          </a:bodyPr>
          <a:lstStyle/>
          <a:p>
            <a:pPr algn="ctr"/>
            <a:r>
              <a:rPr lang="en-US" sz="2800" dirty="0"/>
              <a:t>A special case of: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2 machines,</a:t>
            </a:r>
            <a:endParaRPr lang="pl-PL" sz="2800" dirty="0"/>
          </a:p>
          <a:p>
            <a:pPr algn="ctr"/>
            <a:r>
              <a:rPr lang="pl-PL" sz="2800" dirty="0"/>
              <a:t>arbitrary sizes,</a:t>
            </a:r>
            <a:endParaRPr lang="en-US" sz="2800" dirty="0"/>
          </a:p>
          <a:p>
            <a:pPr algn="ctr"/>
            <a:r>
              <a:rPr lang="en-US" sz="2800" b="1" dirty="0"/>
              <a:t>no preemption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B7CBFF0-0D4C-4492-9548-F8827272C741}"/>
                  </a:ext>
                </a:extLst>
              </p:cNvPr>
              <p:cNvSpPr txBox="1"/>
              <p:nvPr/>
            </p:nvSpPr>
            <p:spPr>
              <a:xfrm>
                <a:off x="5807278" y="4031609"/>
                <a:ext cx="5461462" cy="1817282"/>
              </a:xfrm>
              <a:prstGeom prst="rect">
                <a:avLst/>
              </a:prstGeom>
              <a:solidFill>
                <a:schemeClr val="accent2">
                  <a:alpha val="26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lIns="365760" tIns="182880" rIns="365760" bIns="182880" rtlCol="0">
                <a:noAutofit/>
              </a:bodyPr>
              <a:lstStyle/>
              <a:p>
                <a:r>
                  <a:rPr lang="en-US" sz="2400" dirty="0"/>
                  <a:t>Via this reduction, can’t tell if: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err="1"/>
                  <a:t>Makespan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err="1"/>
                  <a:t>Makespan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&gt;1.1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i.e.  this doesn’t give a PTAS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B7CBFF0-0D4C-4492-9548-F8827272C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278" y="4031609"/>
                <a:ext cx="5461462" cy="1817282"/>
              </a:xfrm>
              <a:prstGeom prst="rect">
                <a:avLst/>
              </a:prstGeom>
              <a:blipFill>
                <a:blip r:embed="rId3"/>
                <a:stretch>
                  <a:fillRect b="-667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B3DFE1E9-300C-45EB-95A7-34B5DA768D74}"/>
              </a:ext>
            </a:extLst>
          </p:cNvPr>
          <p:cNvSpPr txBox="1"/>
          <p:nvPr/>
        </p:nvSpPr>
        <p:spPr>
          <a:xfrm>
            <a:off x="5807278" y="5939146"/>
            <a:ext cx="6079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can’t reason about the LP for </a:t>
            </a:r>
            <a:r>
              <a:rPr lang="en-US" sz="2400" dirty="0" err="1"/>
              <a:t>makespan</a:t>
            </a:r>
            <a:r>
              <a:rPr lang="en-US" sz="2400" dirty="0"/>
              <a:t>…</a:t>
            </a:r>
            <a:br>
              <a:rPr lang="en-US" sz="2400" dirty="0"/>
            </a:br>
            <a:r>
              <a:rPr lang="en-US" sz="2400" dirty="0"/>
              <a:t>but we think our hard instance is the right one</a:t>
            </a:r>
          </a:p>
        </p:txBody>
      </p:sp>
      <p:sp>
        <p:nvSpPr>
          <p:cNvPr id="36" name="Arrow: Left-Right 35">
            <a:extLst>
              <a:ext uri="{FF2B5EF4-FFF2-40B4-BE49-F238E27FC236}">
                <a16:creationId xmlns:a16="http://schemas.microsoft.com/office/drawing/2014/main" id="{BE346B16-FB95-4C28-8073-E94D0BD0F195}"/>
              </a:ext>
            </a:extLst>
          </p:cNvPr>
          <p:cNvSpPr/>
          <p:nvPr/>
        </p:nvSpPr>
        <p:spPr>
          <a:xfrm>
            <a:off x="6635779" y="4121864"/>
            <a:ext cx="1695796" cy="13183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3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22" grpId="0" animBg="1"/>
      <p:bldP spid="29" grpId="0" animBg="1"/>
      <p:bldP spid="32" grpId="0" animBg="1"/>
      <p:bldP spid="25" grpId="0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4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6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1E87F6-61FD-41EE-9E89-DE72EBA42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1650800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3BEFD-18CB-4DE6-8CF4-5A3623BA4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279"/>
            <a:ext cx="10515600" cy="1325563"/>
          </a:xfrm>
        </p:spPr>
        <p:txBody>
          <a:bodyPr/>
          <a:lstStyle/>
          <a:p>
            <a:r>
              <a:rPr lang="en-US" dirty="0"/>
              <a:t>Future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6DBCE9-ADEF-404D-9E49-E98646321E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60500"/>
                <a:ext cx="10515600" cy="533474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levels enough?</a:t>
                </a:r>
              </a:p>
              <a:p>
                <a:pPr lvl="1"/>
                <a:r>
                  <a:rPr lang="en-US" dirty="0"/>
                  <a:t>For unit sizes: some experts think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enough.  Works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>
                  <a:spcBef>
                    <a:spcPts val="2400"/>
                  </a:spcBef>
                </a:pPr>
                <a:r>
                  <a:rPr lang="en-US" dirty="0"/>
                  <a:t>Non-preemptive setting: hardness?</a:t>
                </a:r>
              </a:p>
              <a:p>
                <a:pPr lvl="1"/>
                <a:r>
                  <a:rPr lang="pl-PL" dirty="0"/>
                  <a:t>Are lifted LPs weak on our candidate hard instance?</a:t>
                </a:r>
                <a:endParaRPr lang="en-US" dirty="0"/>
              </a:p>
              <a:p>
                <a:pPr>
                  <a:spcBef>
                    <a:spcPts val="2400"/>
                  </a:spcBef>
                </a:pPr>
                <a:r>
                  <a:rPr lang="en-US" dirty="0"/>
                  <a:t>Communication delays:</a:t>
                </a:r>
              </a:p>
              <a:p>
                <a:pPr lvl="1"/>
                <a:r>
                  <a:rPr lang="en-US" dirty="0"/>
                  <a:t>Unbounded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en-US" dirty="0"/>
                  <a:t>:   no nontrivial approximation known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dirty="0"/>
                  <a:t>Unit sizes:</a:t>
                </a:r>
              </a:p>
              <a:p>
                <a:pPr lvl="1"/>
                <a:r>
                  <a:rPr lang="en-US" dirty="0"/>
                  <a:t>100 machines:   NP-hard?</a:t>
                </a:r>
              </a:p>
              <a:p>
                <a:pPr lvl="1"/>
                <a:r>
                  <a:rPr lang="en-US" dirty="0"/>
                  <a:t>3 machines:   PTAS?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6DBCE9-ADEF-404D-9E49-E98646321E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60500"/>
                <a:ext cx="10515600" cy="5334747"/>
              </a:xfrm>
              <a:blipFill>
                <a:blip r:embed="rId2"/>
                <a:stretch>
                  <a:fillRect l="-1043" t="-18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book, man, people, wearing&#10;&#10;Description automatically generated">
            <a:extLst>
              <a:ext uri="{FF2B5EF4-FFF2-40B4-BE49-F238E27FC236}">
                <a16:creationId xmlns:a16="http://schemas.microsoft.com/office/drawing/2014/main" id="{03737FB6-70E9-453E-AF2C-D14BBA283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879" y="3612776"/>
            <a:ext cx="3275505" cy="218367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A2FD48E-3A26-4574-A4B7-B1BC648F1E18}"/>
              </a:ext>
            </a:extLst>
          </p:cNvPr>
          <p:cNvSpPr/>
          <p:nvPr/>
        </p:nvSpPr>
        <p:spPr>
          <a:xfrm>
            <a:off x="5374342" y="5584367"/>
            <a:ext cx="6589059" cy="11205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20920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BFF9B-79B7-4A6E-BFBD-394871AEE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Graham (‘66): 2-approximation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41D5D-DFB7-4AEA-BBE0-65E03C8F0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9548"/>
            <a:ext cx="10515600" cy="1739052"/>
          </a:xfrm>
        </p:spPr>
        <p:txBody>
          <a:bodyPr>
            <a:normAutofit/>
          </a:bodyPr>
          <a:lstStyle/>
          <a:p>
            <a:r>
              <a:rPr lang="en-US" dirty="0"/>
              <a:t>Whenever a machine is idle, run any available job on it</a:t>
            </a:r>
          </a:p>
          <a:p>
            <a:pPr lvl="1"/>
            <a:endParaRPr lang="pl-PL" dirty="0"/>
          </a:p>
          <a:p>
            <a:pPr lvl="1"/>
            <a:r>
              <a:rPr lang="en-US" dirty="0"/>
              <a:t>Greedy</a:t>
            </a:r>
            <a:endParaRPr lang="pl-PL" dirty="0"/>
          </a:p>
          <a:p>
            <a:pPr lvl="1"/>
            <a:r>
              <a:rPr lang="pl-PL" dirty="0"/>
              <a:t>List Scheduling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7F893F30-4670-4C4F-9362-2F4E4E4678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4995802"/>
                <a:ext cx="10515600" cy="11294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Makespan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OPT + max length of a chain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2⋅</m:t>
                    </m:r>
                  </m:oMath>
                </a14:m>
                <a:r>
                  <a:rPr lang="en-US" dirty="0"/>
                  <a:t> OPT</a:t>
                </a:r>
              </a:p>
            </p:txBody>
          </p:sp>
        </mc:Choice>
        <mc:Fallback xmlns="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7F893F30-4670-4C4F-9362-2F4E4E467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995802"/>
                <a:ext cx="10515600" cy="1129452"/>
              </a:xfrm>
              <a:prstGeom prst="rect">
                <a:avLst/>
              </a:prstGeom>
              <a:blipFill>
                <a:blip r:embed="rId2"/>
                <a:stretch>
                  <a:fillRect l="-1043" t="-918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773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857A4-9539-480C-817D-D22E0940A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one beat 2?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2D5754-9348-4559-801F-80D2ED51F6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699376" cy="4351338"/>
              </a:xfrm>
            </p:spPr>
            <p:txBody>
              <a:bodyPr/>
              <a:lstStyle/>
              <a:p>
                <a:r>
                  <a:rPr lang="en-US" dirty="0"/>
                  <a:t>Major open question in scheduling theory</a:t>
                </a:r>
              </a:p>
              <a:p>
                <a:endParaRPr lang="pl-PL" dirty="0"/>
              </a:p>
              <a:p>
                <a:r>
                  <a:rPr lang="en-US" dirty="0" err="1"/>
                  <a:t>Lenstra</a:t>
                </a:r>
                <a:r>
                  <a:rPr lang="en-US" dirty="0"/>
                  <a:t>, </a:t>
                </a:r>
                <a:r>
                  <a:rPr lang="en-US" dirty="0" err="1"/>
                  <a:t>Rinnooy</a:t>
                </a:r>
                <a:r>
                  <a:rPr lang="en-US" dirty="0"/>
                  <a:t> Kan (‘78): </a:t>
                </a:r>
                <a:r>
                  <a:rPr lang="en-US" dirty="0">
                    <a:solidFill>
                      <a:srgbClr val="FF0000"/>
                    </a:solidFill>
                  </a:rPr>
                  <a:t>NP-hard to get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Svensson (‘10): </a:t>
                </a:r>
                <a:r>
                  <a:rPr lang="en-US" dirty="0">
                    <a:solidFill>
                      <a:srgbClr val="FF0000"/>
                    </a:solidFill>
                  </a:rPr>
                  <a:t>UGC</a:t>
                </a:r>
                <a:r>
                  <a:rPr lang="pl-PL" dirty="0">
                    <a:solidFill>
                      <a:srgbClr val="FF0000"/>
                    </a:solidFill>
                  </a:rPr>
                  <a:t>*</a:t>
                </a:r>
                <a:r>
                  <a:rPr lang="en-US" dirty="0">
                    <a:solidFill>
                      <a:srgbClr val="FF0000"/>
                    </a:solidFill>
                  </a:rPr>
                  <a:t>-hard to get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2−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</a:t>
                </a:r>
                <a:r>
                  <a:rPr lang="en-US" dirty="0"/>
                  <a:t> even for unit sizes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2D5754-9348-4559-801F-80D2ED51F6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699376" cy="4351338"/>
              </a:xfrm>
              <a:blipFill>
                <a:blip r:embed="rId2"/>
                <a:stretch>
                  <a:fillRect l="-1026" t="-224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F1BBF26-8A2F-42BA-AE46-13B662DB5D75}"/>
                  </a:ext>
                </a:extLst>
              </p:cNvPr>
              <p:cNvSpPr/>
              <p:nvPr/>
            </p:nvSpPr>
            <p:spPr>
              <a:xfrm>
                <a:off x="2801470" y="4533155"/>
                <a:ext cx="6589059" cy="1120588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/>
                  <a:t>What if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4000" dirty="0"/>
                  <a:t>?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F1BBF26-8A2F-42BA-AE46-13B662DB5D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470" y="4533155"/>
                <a:ext cx="6589059" cy="1120588"/>
              </a:xfrm>
              <a:prstGeom prst="roundRect">
                <a:avLst/>
              </a:prstGeom>
              <a:blipFill>
                <a:blip r:embed="rId3"/>
                <a:stretch>
                  <a:fillRect b="-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1938B00-A61D-4A83-A142-A3A2FB2C6F29}"/>
              </a:ext>
            </a:extLst>
          </p:cNvPr>
          <p:cNvSpPr txBox="1"/>
          <p:nvPr/>
        </p:nvSpPr>
        <p:spPr>
          <a:xfrm>
            <a:off x="2861981" y="5788680"/>
            <a:ext cx="6468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For many applications in practice this is OK.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1A57FE4-A42A-4C21-B427-8F8E5123D236}"/>
              </a:ext>
            </a:extLst>
          </p:cNvPr>
          <p:cNvSpPr/>
          <p:nvPr/>
        </p:nvSpPr>
        <p:spPr>
          <a:xfrm>
            <a:off x="9168938" y="4533154"/>
            <a:ext cx="2078182" cy="209208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rest</a:t>
            </a:r>
            <a:br>
              <a:rPr lang="en-US" sz="3600" dirty="0"/>
            </a:br>
            <a:r>
              <a:rPr lang="en-US" sz="3600" dirty="0"/>
              <a:t>of the</a:t>
            </a:r>
            <a:br>
              <a:rPr lang="en-US" sz="3600" dirty="0"/>
            </a:br>
            <a:r>
              <a:rPr lang="en-US" sz="3600" dirty="0"/>
              <a:t>talk</a:t>
            </a:r>
          </a:p>
        </p:txBody>
      </p:sp>
    </p:spTree>
    <p:extLst>
      <p:ext uri="{BB962C8B-B14F-4D97-AF65-F5344CB8AC3E}">
        <p14:creationId xmlns:p14="http://schemas.microsoft.com/office/powerpoint/2010/main" val="354557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4BB7642-69F2-4401-9B35-61DBB67E3AB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4BB7642-69F2-4401-9B35-61DBB67E3A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0A6F90CD-7C0C-4A9E-B5E9-849FD656DF5A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336176" y="1879411"/>
              <a:ext cx="11519649" cy="4313931"/>
            </p:xfrm>
            <a:graphic>
              <a:graphicData uri="http://schemas.openxmlformats.org/drawingml/2006/table">
                <a:tbl>
                  <a:tblPr firstRow="1" firstCol="1">
                    <a:tableStyleId>{7DF18680-E054-41AD-8BC1-D1AEF772440D}</a:tableStyleId>
                  </a:tblPr>
                  <a:tblGrid>
                    <a:gridCol w="2879912">
                      <a:extLst>
                        <a:ext uri="{9D8B030D-6E8A-4147-A177-3AD203B41FA5}">
                          <a16:colId xmlns:a16="http://schemas.microsoft.com/office/drawing/2014/main" val="1530823752"/>
                        </a:ext>
                      </a:extLst>
                    </a:gridCol>
                    <a:gridCol w="2700618">
                      <a:extLst>
                        <a:ext uri="{9D8B030D-6E8A-4147-A177-3AD203B41FA5}">
                          <a16:colId xmlns:a16="http://schemas.microsoft.com/office/drawing/2014/main" val="1205890922"/>
                        </a:ext>
                      </a:extLst>
                    </a:gridCol>
                    <a:gridCol w="2716306">
                      <a:extLst>
                        <a:ext uri="{9D8B030D-6E8A-4147-A177-3AD203B41FA5}">
                          <a16:colId xmlns:a16="http://schemas.microsoft.com/office/drawing/2014/main" val="2134034976"/>
                        </a:ext>
                      </a:extLst>
                    </a:gridCol>
                    <a:gridCol w="3222813">
                      <a:extLst>
                        <a:ext uri="{9D8B030D-6E8A-4147-A177-3AD203B41FA5}">
                          <a16:colId xmlns:a16="http://schemas.microsoft.com/office/drawing/2014/main" val="3331611003"/>
                        </a:ext>
                      </a:extLst>
                    </a:gridCol>
                  </a:tblGrid>
                  <a:tr h="587126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5986071"/>
                      </a:ext>
                    </a:extLst>
                  </a:tr>
                  <a:tr h="986525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unit sizes</a:t>
                          </a:r>
                          <a:br>
                            <a:rPr lang="en-US" sz="2800" dirty="0"/>
                          </a:br>
                          <a:r>
                            <a:rPr lang="en-US" sz="2800" dirty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80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US" sz="2800" dirty="0"/>
                            <a:t>)</a:t>
                          </a: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in P</a:t>
                          </a:r>
                          <a:br>
                            <a:rPr lang="en-US" sz="2800" dirty="0"/>
                          </a:br>
                          <a:r>
                            <a:rPr lang="en-US" sz="280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(</a:t>
                          </a:r>
                          <a:r>
                            <a:rPr lang="en-US" sz="2800" dirty="0" err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Fujii</a:t>
                          </a:r>
                          <a:r>
                            <a:rPr lang="en-US" sz="280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, </a:t>
                          </a:r>
                          <a:r>
                            <a:rPr lang="en-US" sz="2800" dirty="0" err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Kasami</a:t>
                          </a:r>
                          <a:r>
                            <a:rPr lang="en-US" sz="280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, Ninomiya ‘69)</a:t>
                          </a: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NP-hard? </a:t>
                          </a:r>
                          <a:r>
                            <a:rPr lang="en-US" sz="280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(</a:t>
                          </a:r>
                          <a:r>
                            <a:rPr lang="en-US" sz="2800" dirty="0" err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Garey</a:t>
                          </a:r>
                          <a:r>
                            <a:rPr lang="en-US" sz="280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, Johnson ’79)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/>
                            <a:t>has PTAS? </a:t>
                          </a:r>
                          <a:r>
                            <a:rPr lang="en-US" sz="280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(Schuurman, </a:t>
                          </a:r>
                          <a:r>
                            <a:rPr lang="en-US" sz="2800" dirty="0" err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Woeginger</a:t>
                          </a:r>
                          <a:r>
                            <a:rPr lang="en-US" sz="280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 ‘99)</a:t>
                          </a: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3784099"/>
                      </a:ext>
                    </a:extLst>
                  </a:tr>
                  <a:tr h="1026436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4/3-apx</a:t>
                          </a:r>
                          <a:br>
                            <a:rPr lang="en-US" sz="2800" dirty="0"/>
                          </a:br>
                          <a:r>
                            <a:rPr lang="en-US" sz="280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(Lam, </a:t>
                          </a:r>
                          <a:r>
                            <a:rPr lang="en-US" sz="2800" dirty="0" err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Sethi</a:t>
                          </a:r>
                          <a:r>
                            <a:rPr lang="en-US" sz="280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 ‘77)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smtClean="0">
                                      <a:latin typeface="Cambria Math" panose="02040503050406030204" pitchFamily="18" charset="0"/>
                                    </a:rPr>
                                    <m:t>2−</m:t>
                                  </m:r>
                                  <m:f>
                                    <m:fPr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0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num>
                                    <m:den>
                                      <m:r>
                                        <a:rPr lang="en-US" sz="2800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sz="2800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sz="2800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sz="2800" dirty="0"/>
                            <a:t>-</a:t>
                          </a:r>
                          <a:r>
                            <a:rPr lang="en-US" sz="2800" dirty="0" err="1"/>
                            <a:t>apx</a:t>
                          </a:r>
                          <a:br>
                            <a:rPr lang="en-US" sz="2800" dirty="0"/>
                          </a:br>
                          <a:r>
                            <a:rPr lang="en-US" sz="280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(</a:t>
                          </a:r>
                          <a:r>
                            <a:rPr lang="en-US" sz="2800" dirty="0" err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Gangal</a:t>
                          </a:r>
                          <a:r>
                            <a:rPr lang="en-US" sz="280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, Ranade ‘08)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7647316"/>
                      </a:ext>
                    </a:extLst>
                  </a:tr>
                  <a:tr h="11614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arbitrary sizes</a:t>
                          </a:r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smtClean="0">
                                      <a:latin typeface="Cambria Math" panose="02040503050406030204" pitchFamily="18" charset="0"/>
                                    </a:rPr>
                                    <m:t>2−</m:t>
                                  </m:r>
                                  <m:f>
                                    <m:fPr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800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sz="2800" dirty="0"/>
                            <a:t>-</a:t>
                          </a:r>
                          <a:r>
                            <a:rPr lang="en-US" sz="2800" dirty="0" err="1"/>
                            <a:t>apx</a:t>
                          </a:r>
                          <a:r>
                            <a:rPr lang="en-US" sz="2800" dirty="0"/>
                            <a:t>   </a:t>
                          </a:r>
                          <a:r>
                            <a:rPr lang="en-US" sz="280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(Graham ‘66)</a:t>
                          </a:r>
                        </a:p>
                        <a:p>
                          <a:pPr algn="ctr"/>
                          <a:endParaRPr lang="en-US" sz="2800" dirty="0"/>
                        </a:p>
                        <a:p>
                          <a:pPr algn="ctr"/>
                          <a:r>
                            <a:rPr lang="en-US" sz="2800" dirty="0"/>
                            <a:t>strongly NP-hard   </a:t>
                          </a:r>
                          <a:r>
                            <a:rPr lang="en-US" sz="280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(Ullman ‘75)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93949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0A6F90CD-7C0C-4A9E-B5E9-849FD656DF5A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336176" y="1879411"/>
              <a:ext cx="11519649" cy="4313931"/>
            </p:xfrm>
            <a:graphic>
              <a:graphicData uri="http://schemas.openxmlformats.org/drawingml/2006/table">
                <a:tbl>
                  <a:tblPr firstRow="1" firstCol="1">
                    <a:tableStyleId>{7DF18680-E054-41AD-8BC1-D1AEF772440D}</a:tableStyleId>
                  </a:tblPr>
                  <a:tblGrid>
                    <a:gridCol w="2879912">
                      <a:extLst>
                        <a:ext uri="{9D8B030D-6E8A-4147-A177-3AD203B41FA5}">
                          <a16:colId xmlns:a16="http://schemas.microsoft.com/office/drawing/2014/main" val="1530823752"/>
                        </a:ext>
                      </a:extLst>
                    </a:gridCol>
                    <a:gridCol w="2700618">
                      <a:extLst>
                        <a:ext uri="{9D8B030D-6E8A-4147-A177-3AD203B41FA5}">
                          <a16:colId xmlns:a16="http://schemas.microsoft.com/office/drawing/2014/main" val="1205890922"/>
                        </a:ext>
                      </a:extLst>
                    </a:gridCol>
                    <a:gridCol w="2716306">
                      <a:extLst>
                        <a:ext uri="{9D8B030D-6E8A-4147-A177-3AD203B41FA5}">
                          <a16:colId xmlns:a16="http://schemas.microsoft.com/office/drawing/2014/main" val="2134034976"/>
                        </a:ext>
                      </a:extLst>
                    </a:gridCol>
                    <a:gridCol w="3222813">
                      <a:extLst>
                        <a:ext uri="{9D8B030D-6E8A-4147-A177-3AD203B41FA5}">
                          <a16:colId xmlns:a16="http://schemas.microsoft.com/office/drawing/2014/main" val="3331611003"/>
                        </a:ext>
                      </a:extLst>
                    </a:gridCol>
                  </a:tblGrid>
                  <a:tr h="587126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57467" t="-9375" r="-945" b="-66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5986071"/>
                      </a:ext>
                    </a:extLst>
                  </a:tr>
                  <a:tr h="986525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12" t="-29830" r="-301483" b="-81818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in P</a:t>
                          </a:r>
                          <a:br>
                            <a:rPr lang="en-US" sz="2800" dirty="0"/>
                          </a:br>
                          <a:r>
                            <a:rPr lang="en-US" sz="280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(</a:t>
                          </a:r>
                          <a:r>
                            <a:rPr lang="en-US" sz="2800" dirty="0" err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Fujii</a:t>
                          </a:r>
                          <a:r>
                            <a:rPr lang="en-US" sz="280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, </a:t>
                          </a:r>
                          <a:r>
                            <a:rPr lang="en-US" sz="2800" dirty="0" err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Kasami</a:t>
                          </a:r>
                          <a:r>
                            <a:rPr lang="en-US" sz="280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, Ninomiya ‘69)</a:t>
                          </a: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NP-hard? </a:t>
                          </a:r>
                          <a:r>
                            <a:rPr lang="en-US" sz="280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(</a:t>
                          </a:r>
                          <a:r>
                            <a:rPr lang="en-US" sz="2800" dirty="0" err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Garey</a:t>
                          </a:r>
                          <a:r>
                            <a:rPr lang="en-US" sz="280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, Johnson ’79)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/>
                            <a:t>has PTAS? </a:t>
                          </a:r>
                          <a:r>
                            <a:rPr lang="en-US" sz="280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(Schuurman, </a:t>
                          </a:r>
                          <a:r>
                            <a:rPr lang="en-US" sz="2800" dirty="0" err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Woeginger</a:t>
                          </a:r>
                          <a:r>
                            <a:rPr lang="en-US" sz="280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 ‘99)</a:t>
                          </a: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3784099"/>
                      </a:ext>
                    </a:extLst>
                  </a:tr>
                  <a:tr h="115678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4/3-apx</a:t>
                          </a:r>
                          <a:br>
                            <a:rPr lang="en-US" sz="2800" dirty="0"/>
                          </a:br>
                          <a:r>
                            <a:rPr lang="en-US" sz="280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(Lam, </a:t>
                          </a:r>
                          <a:r>
                            <a:rPr lang="en-US" sz="2800" dirty="0" err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Sethi</a:t>
                          </a:r>
                          <a:r>
                            <a:rPr lang="en-US" sz="280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 ‘77)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57467" t="-140526" r="-945" b="-151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7647316"/>
                      </a:ext>
                    </a:extLst>
                  </a:tr>
                  <a:tr h="15835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arbitrary sizes</a:t>
                          </a:r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3357" t="-175769" r="-353" b="-1076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939497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C66DEEA-03C8-4176-B6EC-A78B4E994630}"/>
              </a:ext>
            </a:extLst>
          </p:cNvPr>
          <p:cNvSpPr/>
          <p:nvPr/>
        </p:nvSpPr>
        <p:spPr>
          <a:xfrm>
            <a:off x="4298577" y="2868706"/>
            <a:ext cx="6589059" cy="11205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Levey, </a:t>
            </a:r>
            <a:r>
              <a:rPr lang="en-US" sz="4000" dirty="0" err="1"/>
              <a:t>Rothvoss</a:t>
            </a:r>
            <a:r>
              <a:rPr lang="en-US" sz="4000" dirty="0"/>
              <a:t> (‘16)</a:t>
            </a:r>
          </a:p>
        </p:txBody>
      </p:sp>
    </p:spTree>
    <p:extLst>
      <p:ext uri="{BB962C8B-B14F-4D97-AF65-F5344CB8AC3E}">
        <p14:creationId xmlns:p14="http://schemas.microsoft.com/office/powerpoint/2010/main" val="260557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4C8DF80-007C-46C3-BA28-E9F6D891A43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365125"/>
                <a:ext cx="10833847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Levey, </a:t>
                </a:r>
                <a:r>
                  <a:rPr lang="en-US" dirty="0" err="1"/>
                  <a:t>Rothvoss</a:t>
                </a:r>
                <a:r>
                  <a:rPr lang="en-US" dirty="0"/>
                  <a:t> (‘16): almost-QPTAS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4C8DF80-007C-46C3-BA28-E9F6D891A4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365125"/>
                <a:ext cx="10833847" cy="1325563"/>
              </a:xfrm>
              <a:blipFill>
                <a:blip r:embed="rId2"/>
                <a:stretch>
                  <a:fillRect l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EB7A3F-5B4A-4A96-9139-1E12BB1F3B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639794"/>
                <a:ext cx="10515600" cy="485308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Setting: unit sizes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Define natural LP (its integrality gap is 2)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Lift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r</m:t>
                            </m:r>
                            <m: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=(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b="0" dirty="0"/>
                  <a:t> levels of </a:t>
                </a:r>
                <a:r>
                  <a:rPr lang="pl-PL" b="0" dirty="0"/>
                  <a:t>Lasserre</a:t>
                </a:r>
                <a:r>
                  <a:rPr lang="en-US" b="0" dirty="0"/>
                  <a:t> hierarchy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Rounding algorithm gives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-approximation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Running time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Garg (’17):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r</m:t>
                            </m:r>
                            <m: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=(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b="0" dirty="0"/>
                  <a:t> levels suffice (true QPTAS)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EB7A3F-5B4A-4A96-9139-1E12BB1F3B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639794"/>
                <a:ext cx="10515600" cy="4853081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8C9F629B-9D65-4F06-BF67-C5C8B28AC5D8}"/>
              </a:ext>
            </a:extLst>
          </p:cNvPr>
          <p:cNvSpPr/>
          <p:nvPr/>
        </p:nvSpPr>
        <p:spPr>
          <a:xfrm>
            <a:off x="4096125" y="5015547"/>
            <a:ext cx="7831666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365760" tIns="182880" rIns="365760" bIns="18288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“A tantalizing question is whether a similar approach</a:t>
            </a:r>
            <a:br>
              <a:rPr lang="en-US" sz="2400" i="1" dirty="0">
                <a:solidFill>
                  <a:srgbClr val="FF0000"/>
                </a:solidFill>
              </a:rPr>
            </a:br>
            <a:r>
              <a:rPr lang="en-US" sz="2400" i="1" dirty="0">
                <a:solidFill>
                  <a:srgbClr val="FF0000"/>
                </a:solidFill>
              </a:rPr>
              <a:t>could give a (1 + ε)-approximation for the setting where the processing times are arbitrary”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8F77D83-1BEE-4DAE-BD8E-BD4712964E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02016" y="2264371"/>
            <a:ext cx="1995901" cy="199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82F21-315F-4A55-8523-FA23E7A1D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81"/>
            <a:ext cx="10515600" cy="1325563"/>
          </a:xfrm>
        </p:spPr>
        <p:txBody>
          <a:bodyPr/>
          <a:lstStyle/>
          <a:p>
            <a:r>
              <a:rPr lang="en-US" dirty="0"/>
              <a:t>Arbitrary sizes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6C2A17-649C-4547-A5CB-7085CBEF6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5652"/>
            <a:ext cx="10515600" cy="514060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Three possible settings: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Fully preemptive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Preemptive but non-migratory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Non-preemptive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35E838-7593-46BF-8842-126AECF64DD7}"/>
              </a:ext>
            </a:extLst>
          </p:cNvPr>
          <p:cNvGrpSpPr/>
          <p:nvPr/>
        </p:nvGrpSpPr>
        <p:grpSpPr>
          <a:xfrm>
            <a:off x="6257322" y="1583077"/>
            <a:ext cx="5430344" cy="1539163"/>
            <a:chOff x="6257322" y="1583077"/>
            <a:chExt cx="5430344" cy="1539163"/>
          </a:xfrm>
        </p:grpSpPr>
        <p:sp>
          <p:nvSpPr>
            <p:cNvPr id="15" name="Straight Connector 14">
              <a:extLst>
                <a:ext uri="{FF2B5EF4-FFF2-40B4-BE49-F238E27FC236}">
                  <a16:creationId xmlns:a16="http://schemas.microsoft.com/office/drawing/2014/main" id="{CB841192-ACC3-4032-B964-0085B8158399}"/>
                </a:ext>
              </a:extLst>
            </p:cNvPr>
            <p:cNvSpPr/>
            <p:nvPr/>
          </p:nvSpPr>
          <p:spPr>
            <a:xfrm>
              <a:off x="7115666" y="3122240"/>
              <a:ext cx="4572000" cy="0"/>
            </a:xfrm>
            <a:prstGeom prst="line">
              <a:avLst/>
            </a:prstGeom>
            <a:solidFill>
              <a:srgbClr val="333333">
                <a:alpha val="5000"/>
              </a:srgbClr>
            </a:solidFill>
            <a:ln w="36000">
              <a:solidFill>
                <a:srgbClr val="3333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 anchorCtr="1"/>
            <a:lstStyle/>
            <a:p>
              <a:endParaRPr lang="de-DE">
                <a:solidFill>
                  <a:srgbClr val="333333"/>
                </a:solidFill>
              </a:endParaRPr>
            </a:p>
          </p:txBody>
        </p:sp>
        <p:pic>
          <p:nvPicPr>
            <p:cNvPr id="16" name="Picture 15" descr="A circuit board&#10;&#10;Description automatically generated">
              <a:extLst>
                <a:ext uri="{FF2B5EF4-FFF2-40B4-BE49-F238E27FC236}">
                  <a16:creationId xmlns:a16="http://schemas.microsoft.com/office/drawing/2014/main" id="{8EE3D4E1-E8E8-4552-AE34-B684D4117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7322" y="2294929"/>
              <a:ext cx="670533" cy="693890"/>
            </a:xfrm>
            <a:prstGeom prst="rect">
              <a:avLst/>
            </a:prstGeom>
          </p:spPr>
        </p:pic>
        <p:pic>
          <p:nvPicPr>
            <p:cNvPr id="17" name="Picture 16" descr="A circuit board&#10;&#10;Description automatically generated">
              <a:extLst>
                <a:ext uri="{FF2B5EF4-FFF2-40B4-BE49-F238E27FC236}">
                  <a16:creationId xmlns:a16="http://schemas.microsoft.com/office/drawing/2014/main" id="{9F5CA5C5-1467-4C9F-9BC5-CFBA7F6E7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9299" y="1675785"/>
              <a:ext cx="618556" cy="61701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5827F13-7BA4-4997-BBC0-C05E4802C572}"/>
                </a:ext>
              </a:extLst>
            </p:cNvPr>
            <p:cNvSpPr/>
            <p:nvPr/>
          </p:nvSpPr>
          <p:spPr>
            <a:xfrm>
              <a:off x="7115666" y="2288693"/>
              <a:ext cx="670533" cy="760741"/>
            </a:xfrm>
            <a:prstGeom prst="rect">
              <a:avLst/>
            </a:prstGeom>
            <a:solidFill>
              <a:schemeClr val="accent6">
                <a:alpha val="74000"/>
              </a:schemeClr>
            </a:solidFill>
            <a:ln w="3600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tr-TR" dirty="0">
                <a:solidFill>
                  <a:srgbClr val="333333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2606340-5A77-417D-9FE2-19BEC88394F9}"/>
                </a:ext>
              </a:extLst>
            </p:cNvPr>
            <p:cNvSpPr/>
            <p:nvPr/>
          </p:nvSpPr>
          <p:spPr>
            <a:xfrm>
              <a:off x="7115666" y="1584938"/>
              <a:ext cx="693798" cy="689765"/>
            </a:xfrm>
            <a:prstGeom prst="rect">
              <a:avLst/>
            </a:prstGeom>
            <a:solidFill>
              <a:schemeClr val="accent2">
                <a:alpha val="74000"/>
              </a:schemeClr>
            </a:solidFill>
            <a:ln w="3600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tr-TR" dirty="0">
                <a:solidFill>
                  <a:srgbClr val="333333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D27F137-8A96-42BC-8164-FF043DE2F7D4}"/>
                </a:ext>
              </a:extLst>
            </p:cNvPr>
            <p:cNvSpPr/>
            <p:nvPr/>
          </p:nvSpPr>
          <p:spPr>
            <a:xfrm>
              <a:off x="7796942" y="2286380"/>
              <a:ext cx="1480103" cy="763055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74000"/>
              </a:schemeClr>
            </a:solidFill>
            <a:ln w="3600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tr-TR" dirty="0">
                <a:solidFill>
                  <a:srgbClr val="333333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A699DC2-41CC-429A-8823-152E42EF8814}"/>
                </a:ext>
              </a:extLst>
            </p:cNvPr>
            <p:cNvSpPr/>
            <p:nvPr/>
          </p:nvSpPr>
          <p:spPr>
            <a:xfrm>
              <a:off x="9277045" y="2286379"/>
              <a:ext cx="1480103" cy="763055"/>
            </a:xfrm>
            <a:prstGeom prst="rect">
              <a:avLst/>
            </a:prstGeom>
            <a:solidFill>
              <a:schemeClr val="accent6">
                <a:alpha val="74000"/>
              </a:schemeClr>
            </a:solidFill>
            <a:ln w="3600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tr-TR" dirty="0">
                <a:solidFill>
                  <a:srgbClr val="333333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A06C46D-A5E3-4823-9302-332402B8A0B6}"/>
                </a:ext>
              </a:extLst>
            </p:cNvPr>
            <p:cNvSpPr/>
            <p:nvPr/>
          </p:nvSpPr>
          <p:spPr>
            <a:xfrm>
              <a:off x="7801466" y="1583077"/>
              <a:ext cx="693798" cy="691626"/>
            </a:xfrm>
            <a:prstGeom prst="rect">
              <a:avLst/>
            </a:prstGeom>
            <a:solidFill>
              <a:schemeClr val="accent6">
                <a:alpha val="74000"/>
              </a:schemeClr>
            </a:solidFill>
            <a:ln w="3600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tr-TR" dirty="0">
                <a:solidFill>
                  <a:srgbClr val="333333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037CE37-85FC-4BAB-B564-CFB55CB010CC}"/>
                </a:ext>
              </a:extLst>
            </p:cNvPr>
            <p:cNvSpPr/>
            <p:nvPr/>
          </p:nvSpPr>
          <p:spPr>
            <a:xfrm>
              <a:off x="8506007" y="1583077"/>
              <a:ext cx="1480103" cy="691625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74000"/>
              </a:schemeClr>
            </a:solidFill>
            <a:ln w="3600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tr-TR" dirty="0">
                <a:solidFill>
                  <a:srgbClr val="333333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DCA5E61-F2FB-43BF-9BE1-FE212D5C5935}"/>
              </a:ext>
            </a:extLst>
          </p:cNvPr>
          <p:cNvGrpSpPr/>
          <p:nvPr/>
        </p:nvGrpSpPr>
        <p:grpSpPr>
          <a:xfrm>
            <a:off x="6252495" y="3363262"/>
            <a:ext cx="5430344" cy="1539164"/>
            <a:chOff x="6249947" y="3461102"/>
            <a:chExt cx="5430344" cy="1539164"/>
          </a:xfrm>
        </p:grpSpPr>
        <p:sp>
          <p:nvSpPr>
            <p:cNvPr id="24" name="Straight Connector 23">
              <a:extLst>
                <a:ext uri="{FF2B5EF4-FFF2-40B4-BE49-F238E27FC236}">
                  <a16:creationId xmlns:a16="http://schemas.microsoft.com/office/drawing/2014/main" id="{8EEA7C3C-B332-4F2B-B6B3-A015DD3DD2F3}"/>
                </a:ext>
              </a:extLst>
            </p:cNvPr>
            <p:cNvSpPr/>
            <p:nvPr/>
          </p:nvSpPr>
          <p:spPr>
            <a:xfrm>
              <a:off x="7108291" y="5000266"/>
              <a:ext cx="4572000" cy="0"/>
            </a:xfrm>
            <a:prstGeom prst="line">
              <a:avLst/>
            </a:prstGeom>
            <a:solidFill>
              <a:srgbClr val="333333">
                <a:alpha val="5000"/>
              </a:srgbClr>
            </a:solidFill>
            <a:ln w="36000">
              <a:solidFill>
                <a:srgbClr val="3333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 anchorCtr="1"/>
            <a:lstStyle/>
            <a:p>
              <a:endParaRPr lang="de-DE">
                <a:solidFill>
                  <a:srgbClr val="333333"/>
                </a:solidFill>
              </a:endParaRPr>
            </a:p>
          </p:txBody>
        </p:sp>
        <p:pic>
          <p:nvPicPr>
            <p:cNvPr id="25" name="Picture 24" descr="A circuit board&#10;&#10;Description automatically generated">
              <a:extLst>
                <a:ext uri="{FF2B5EF4-FFF2-40B4-BE49-F238E27FC236}">
                  <a16:creationId xmlns:a16="http://schemas.microsoft.com/office/drawing/2014/main" id="{E67FEACB-DEC7-4308-9950-0D2EDAA46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9947" y="4172955"/>
              <a:ext cx="670533" cy="693890"/>
            </a:xfrm>
            <a:prstGeom prst="rect">
              <a:avLst/>
            </a:prstGeom>
          </p:spPr>
        </p:pic>
        <p:pic>
          <p:nvPicPr>
            <p:cNvPr id="26" name="Picture 25" descr="A circuit board&#10;&#10;Description automatically generated">
              <a:extLst>
                <a:ext uri="{FF2B5EF4-FFF2-40B4-BE49-F238E27FC236}">
                  <a16:creationId xmlns:a16="http://schemas.microsoft.com/office/drawing/2014/main" id="{55CB620E-3BE6-4654-B0DC-A870092EF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1924" y="3553811"/>
              <a:ext cx="618556" cy="617010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90B0565-3238-44FF-B432-348CCA580BFB}"/>
                </a:ext>
              </a:extLst>
            </p:cNvPr>
            <p:cNvSpPr/>
            <p:nvPr/>
          </p:nvSpPr>
          <p:spPr>
            <a:xfrm>
              <a:off x="7108291" y="4166719"/>
              <a:ext cx="670533" cy="760741"/>
            </a:xfrm>
            <a:prstGeom prst="rect">
              <a:avLst/>
            </a:prstGeom>
            <a:solidFill>
              <a:schemeClr val="accent6">
                <a:alpha val="74000"/>
              </a:schemeClr>
            </a:solidFill>
            <a:ln w="3600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tr-TR" dirty="0">
                <a:solidFill>
                  <a:srgbClr val="333333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C7A5AC0-4A1E-4F64-867B-411029683B4B}"/>
                </a:ext>
              </a:extLst>
            </p:cNvPr>
            <p:cNvSpPr/>
            <p:nvPr/>
          </p:nvSpPr>
          <p:spPr>
            <a:xfrm>
              <a:off x="7108291" y="3462964"/>
              <a:ext cx="693798" cy="689765"/>
            </a:xfrm>
            <a:prstGeom prst="rect">
              <a:avLst/>
            </a:prstGeom>
            <a:solidFill>
              <a:schemeClr val="accent2">
                <a:alpha val="74000"/>
              </a:schemeClr>
            </a:solidFill>
            <a:ln w="3600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tr-TR" dirty="0">
                <a:solidFill>
                  <a:srgbClr val="333333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B406E10-8F1B-4A37-BA3F-2DE50C4D4D43}"/>
                </a:ext>
              </a:extLst>
            </p:cNvPr>
            <p:cNvSpPr/>
            <p:nvPr/>
          </p:nvSpPr>
          <p:spPr>
            <a:xfrm>
              <a:off x="7789567" y="4164406"/>
              <a:ext cx="1480103" cy="763055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74000"/>
              </a:schemeClr>
            </a:solidFill>
            <a:ln w="3600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tr-TR" dirty="0">
                <a:solidFill>
                  <a:srgbClr val="333333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38ECCB0-1BC8-49CF-A8DB-22BB4FCCD8DE}"/>
                </a:ext>
              </a:extLst>
            </p:cNvPr>
            <p:cNvSpPr/>
            <p:nvPr/>
          </p:nvSpPr>
          <p:spPr>
            <a:xfrm>
              <a:off x="9269670" y="4164405"/>
              <a:ext cx="2185491" cy="763055"/>
            </a:xfrm>
            <a:prstGeom prst="rect">
              <a:avLst/>
            </a:prstGeom>
            <a:solidFill>
              <a:schemeClr val="accent6">
                <a:alpha val="74000"/>
              </a:schemeClr>
            </a:solidFill>
            <a:ln w="3600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tr-TR" dirty="0">
                <a:solidFill>
                  <a:srgbClr val="333333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C36D140-CEB0-4B3A-A1C5-79ECDF3FD4D9}"/>
                </a:ext>
              </a:extLst>
            </p:cNvPr>
            <p:cNvSpPr/>
            <p:nvPr/>
          </p:nvSpPr>
          <p:spPr>
            <a:xfrm>
              <a:off x="7809464" y="3461102"/>
              <a:ext cx="1480103" cy="691625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74000"/>
              </a:schemeClr>
            </a:solidFill>
            <a:ln w="3600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tr-TR" dirty="0">
                <a:solidFill>
                  <a:srgbClr val="333333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2A74623-7E77-4DBC-90F2-CCAC813DE5E0}"/>
              </a:ext>
            </a:extLst>
          </p:cNvPr>
          <p:cNvGrpSpPr/>
          <p:nvPr/>
        </p:nvGrpSpPr>
        <p:grpSpPr>
          <a:xfrm>
            <a:off x="6252495" y="5168654"/>
            <a:ext cx="5430344" cy="1531373"/>
            <a:chOff x="6252495" y="5324832"/>
            <a:chExt cx="5430344" cy="1531373"/>
          </a:xfrm>
        </p:grpSpPr>
        <p:sp>
          <p:nvSpPr>
            <p:cNvPr id="33" name="Straight Connector 32">
              <a:extLst>
                <a:ext uri="{FF2B5EF4-FFF2-40B4-BE49-F238E27FC236}">
                  <a16:creationId xmlns:a16="http://schemas.microsoft.com/office/drawing/2014/main" id="{A1985F30-E4B2-432D-AE9F-C0258C856BF7}"/>
                </a:ext>
              </a:extLst>
            </p:cNvPr>
            <p:cNvSpPr/>
            <p:nvPr/>
          </p:nvSpPr>
          <p:spPr>
            <a:xfrm>
              <a:off x="7110839" y="6856205"/>
              <a:ext cx="4572000" cy="0"/>
            </a:xfrm>
            <a:prstGeom prst="line">
              <a:avLst/>
            </a:prstGeom>
            <a:solidFill>
              <a:srgbClr val="333333">
                <a:alpha val="5000"/>
              </a:srgbClr>
            </a:solidFill>
            <a:ln w="36000">
              <a:solidFill>
                <a:srgbClr val="3333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 anchorCtr="1"/>
            <a:lstStyle/>
            <a:p>
              <a:endParaRPr lang="de-DE">
                <a:solidFill>
                  <a:srgbClr val="333333"/>
                </a:solidFill>
              </a:endParaRPr>
            </a:p>
          </p:txBody>
        </p:sp>
        <p:pic>
          <p:nvPicPr>
            <p:cNvPr id="34" name="Picture 33" descr="A circuit board&#10;&#10;Description automatically generated">
              <a:extLst>
                <a:ext uri="{FF2B5EF4-FFF2-40B4-BE49-F238E27FC236}">
                  <a16:creationId xmlns:a16="http://schemas.microsoft.com/office/drawing/2014/main" id="{52889C76-954E-4932-9526-8CBC0D96A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2495" y="6028894"/>
              <a:ext cx="670533" cy="693890"/>
            </a:xfrm>
            <a:prstGeom prst="rect">
              <a:avLst/>
            </a:prstGeom>
          </p:spPr>
        </p:pic>
        <p:pic>
          <p:nvPicPr>
            <p:cNvPr id="35" name="Picture 34" descr="A circuit board&#10;&#10;Description automatically generated">
              <a:extLst>
                <a:ext uri="{FF2B5EF4-FFF2-40B4-BE49-F238E27FC236}">
                  <a16:creationId xmlns:a16="http://schemas.microsoft.com/office/drawing/2014/main" id="{752EB251-7B27-4214-80CC-282C1BA5A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4472" y="5409750"/>
              <a:ext cx="618556" cy="617010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E8537EE-7AF4-41A9-A6B1-3937CA90E5E8}"/>
                </a:ext>
              </a:extLst>
            </p:cNvPr>
            <p:cNvSpPr/>
            <p:nvPr/>
          </p:nvSpPr>
          <p:spPr>
            <a:xfrm>
              <a:off x="7110839" y="5324832"/>
              <a:ext cx="693798" cy="689765"/>
            </a:xfrm>
            <a:prstGeom prst="rect">
              <a:avLst/>
            </a:prstGeom>
            <a:solidFill>
              <a:schemeClr val="accent2">
                <a:alpha val="74000"/>
              </a:schemeClr>
            </a:solidFill>
            <a:ln w="3600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tr-TR" dirty="0">
                <a:solidFill>
                  <a:srgbClr val="333333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4BE7C1B-BB78-4B74-BA58-DB7F7A33B74C}"/>
                </a:ext>
              </a:extLst>
            </p:cNvPr>
            <p:cNvSpPr/>
            <p:nvPr/>
          </p:nvSpPr>
          <p:spPr>
            <a:xfrm>
              <a:off x="7809464" y="5324833"/>
              <a:ext cx="1480103" cy="70192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74000"/>
              </a:schemeClr>
            </a:solidFill>
            <a:ln w="3600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tr-TR" dirty="0">
                <a:solidFill>
                  <a:srgbClr val="333333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3696611-D7A2-4794-B2CD-749EC2009CF5}"/>
                </a:ext>
              </a:extLst>
            </p:cNvPr>
            <p:cNvSpPr/>
            <p:nvPr/>
          </p:nvSpPr>
          <p:spPr>
            <a:xfrm>
              <a:off x="8590941" y="6034969"/>
              <a:ext cx="3091897" cy="748430"/>
            </a:xfrm>
            <a:prstGeom prst="rect">
              <a:avLst/>
            </a:prstGeom>
            <a:solidFill>
              <a:schemeClr val="accent6">
                <a:alpha val="74000"/>
              </a:schemeClr>
            </a:solidFill>
            <a:ln w="3600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tr-TR" dirty="0">
                <a:solidFill>
                  <a:srgbClr val="333333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BB42B2F-4AE2-4DB0-BC8B-5C7C545CC32F}"/>
                </a:ext>
              </a:extLst>
            </p:cNvPr>
            <p:cNvSpPr/>
            <p:nvPr/>
          </p:nvSpPr>
          <p:spPr>
            <a:xfrm>
              <a:off x="7110839" y="6034968"/>
              <a:ext cx="1480103" cy="74843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74000"/>
              </a:schemeClr>
            </a:solidFill>
            <a:ln w="3600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tr-TR" dirty="0">
                <a:solidFill>
                  <a:srgbClr val="333333"/>
                </a:solidFill>
              </a:endParaRPr>
            </a:p>
          </p:txBody>
        </p: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600DBD1F-0F10-422A-BB24-D756A3BC109B}"/>
              </a:ext>
            </a:extLst>
          </p:cNvPr>
          <p:cNvSpPr/>
          <p:nvPr/>
        </p:nvSpPr>
        <p:spPr>
          <a:xfrm>
            <a:off x="299258" y="5858419"/>
            <a:ext cx="6259484" cy="7688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OPTs can be constant-factor away from each other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ACDBE075-6287-4202-89AD-695A10C6BCCA}"/>
              </a:ext>
            </a:extLst>
          </p:cNvPr>
          <p:cNvSpPr/>
          <p:nvPr/>
        </p:nvSpPr>
        <p:spPr>
          <a:xfrm>
            <a:off x="4933961" y="1076384"/>
            <a:ext cx="6958781" cy="76074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182880" bIns="182880" rtlCol="0" anchor="ctr"/>
          <a:lstStyle/>
          <a:p>
            <a:pPr algn="ctr"/>
            <a:r>
              <a:rPr lang="en-US" sz="3200" dirty="0"/>
              <a:t>Can Levey-</a:t>
            </a:r>
            <a:r>
              <a:rPr lang="en-US" sz="3200" dirty="0" err="1"/>
              <a:t>Rothvoss</a:t>
            </a:r>
            <a:r>
              <a:rPr lang="en-US" sz="3200" dirty="0"/>
              <a:t> be generalized?</a:t>
            </a:r>
          </a:p>
        </p:txBody>
      </p:sp>
    </p:spTree>
    <p:extLst>
      <p:ext uri="{BB962C8B-B14F-4D97-AF65-F5344CB8AC3E}">
        <p14:creationId xmlns:p14="http://schemas.microsoft.com/office/powerpoint/2010/main" val="139343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82F21-315F-4A55-8523-FA23E7A1D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81"/>
            <a:ext cx="10515600" cy="1325563"/>
          </a:xfrm>
        </p:spPr>
        <p:txBody>
          <a:bodyPr/>
          <a:lstStyle/>
          <a:p>
            <a:r>
              <a:rPr lang="en-US" dirty="0"/>
              <a:t>Arbitrary sizes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6C2A17-649C-4547-A5CB-7085CBEF6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5652"/>
            <a:ext cx="10515600" cy="514060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Three possible settings: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Fully preemptive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35E838-7593-46BF-8842-126AECF64DD7}"/>
              </a:ext>
            </a:extLst>
          </p:cNvPr>
          <p:cNvGrpSpPr/>
          <p:nvPr/>
        </p:nvGrpSpPr>
        <p:grpSpPr>
          <a:xfrm>
            <a:off x="6257322" y="1583077"/>
            <a:ext cx="5430344" cy="1539163"/>
            <a:chOff x="6257322" y="1583077"/>
            <a:chExt cx="5430344" cy="1539163"/>
          </a:xfrm>
        </p:grpSpPr>
        <p:sp>
          <p:nvSpPr>
            <p:cNvPr id="15" name="Straight Connector 14">
              <a:extLst>
                <a:ext uri="{FF2B5EF4-FFF2-40B4-BE49-F238E27FC236}">
                  <a16:creationId xmlns:a16="http://schemas.microsoft.com/office/drawing/2014/main" id="{CB841192-ACC3-4032-B964-0085B8158399}"/>
                </a:ext>
              </a:extLst>
            </p:cNvPr>
            <p:cNvSpPr/>
            <p:nvPr/>
          </p:nvSpPr>
          <p:spPr>
            <a:xfrm>
              <a:off x="7115666" y="3122240"/>
              <a:ext cx="4572000" cy="0"/>
            </a:xfrm>
            <a:prstGeom prst="line">
              <a:avLst/>
            </a:prstGeom>
            <a:solidFill>
              <a:srgbClr val="333333">
                <a:alpha val="5000"/>
              </a:srgbClr>
            </a:solidFill>
            <a:ln w="36000">
              <a:solidFill>
                <a:srgbClr val="3333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 anchorCtr="1"/>
            <a:lstStyle/>
            <a:p>
              <a:endParaRPr lang="de-DE">
                <a:solidFill>
                  <a:srgbClr val="333333"/>
                </a:solidFill>
              </a:endParaRPr>
            </a:p>
          </p:txBody>
        </p:sp>
        <p:pic>
          <p:nvPicPr>
            <p:cNvPr id="16" name="Picture 15" descr="A circuit board&#10;&#10;Description automatically generated">
              <a:extLst>
                <a:ext uri="{FF2B5EF4-FFF2-40B4-BE49-F238E27FC236}">
                  <a16:creationId xmlns:a16="http://schemas.microsoft.com/office/drawing/2014/main" id="{8EE3D4E1-E8E8-4552-AE34-B684D4117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7322" y="2294929"/>
              <a:ext cx="670533" cy="693890"/>
            </a:xfrm>
            <a:prstGeom prst="rect">
              <a:avLst/>
            </a:prstGeom>
          </p:spPr>
        </p:pic>
        <p:pic>
          <p:nvPicPr>
            <p:cNvPr id="17" name="Picture 16" descr="A circuit board&#10;&#10;Description automatically generated">
              <a:extLst>
                <a:ext uri="{FF2B5EF4-FFF2-40B4-BE49-F238E27FC236}">
                  <a16:creationId xmlns:a16="http://schemas.microsoft.com/office/drawing/2014/main" id="{9F5CA5C5-1467-4C9F-9BC5-CFBA7F6E7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9299" y="1675785"/>
              <a:ext cx="618556" cy="61701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5827F13-7BA4-4997-BBC0-C05E4802C572}"/>
                </a:ext>
              </a:extLst>
            </p:cNvPr>
            <p:cNvSpPr/>
            <p:nvPr/>
          </p:nvSpPr>
          <p:spPr>
            <a:xfrm>
              <a:off x="7115666" y="2288693"/>
              <a:ext cx="670533" cy="760741"/>
            </a:xfrm>
            <a:prstGeom prst="rect">
              <a:avLst/>
            </a:prstGeom>
            <a:solidFill>
              <a:schemeClr val="accent6">
                <a:alpha val="74000"/>
              </a:schemeClr>
            </a:solidFill>
            <a:ln w="3600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tr-TR" dirty="0">
                <a:solidFill>
                  <a:srgbClr val="333333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2606340-5A77-417D-9FE2-19BEC88394F9}"/>
                </a:ext>
              </a:extLst>
            </p:cNvPr>
            <p:cNvSpPr/>
            <p:nvPr/>
          </p:nvSpPr>
          <p:spPr>
            <a:xfrm>
              <a:off x="7115666" y="1584938"/>
              <a:ext cx="693798" cy="689765"/>
            </a:xfrm>
            <a:prstGeom prst="rect">
              <a:avLst/>
            </a:prstGeom>
            <a:solidFill>
              <a:schemeClr val="accent2">
                <a:alpha val="74000"/>
              </a:schemeClr>
            </a:solidFill>
            <a:ln w="3600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tr-TR" dirty="0">
                <a:solidFill>
                  <a:srgbClr val="333333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D27F137-8A96-42BC-8164-FF043DE2F7D4}"/>
                </a:ext>
              </a:extLst>
            </p:cNvPr>
            <p:cNvSpPr/>
            <p:nvPr/>
          </p:nvSpPr>
          <p:spPr>
            <a:xfrm>
              <a:off x="7796942" y="2286380"/>
              <a:ext cx="1480103" cy="763055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74000"/>
              </a:schemeClr>
            </a:solidFill>
            <a:ln w="3600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tr-TR" dirty="0">
                <a:solidFill>
                  <a:srgbClr val="333333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A699DC2-41CC-429A-8823-152E42EF8814}"/>
                </a:ext>
              </a:extLst>
            </p:cNvPr>
            <p:cNvSpPr/>
            <p:nvPr/>
          </p:nvSpPr>
          <p:spPr>
            <a:xfrm>
              <a:off x="9277045" y="2286379"/>
              <a:ext cx="1480103" cy="763055"/>
            </a:xfrm>
            <a:prstGeom prst="rect">
              <a:avLst/>
            </a:prstGeom>
            <a:solidFill>
              <a:schemeClr val="accent6">
                <a:alpha val="74000"/>
              </a:schemeClr>
            </a:solidFill>
            <a:ln w="3600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tr-TR" dirty="0">
                <a:solidFill>
                  <a:srgbClr val="333333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A06C46D-A5E3-4823-9302-332402B8A0B6}"/>
                </a:ext>
              </a:extLst>
            </p:cNvPr>
            <p:cNvSpPr/>
            <p:nvPr/>
          </p:nvSpPr>
          <p:spPr>
            <a:xfrm>
              <a:off x="7801466" y="1583077"/>
              <a:ext cx="693798" cy="691626"/>
            </a:xfrm>
            <a:prstGeom prst="rect">
              <a:avLst/>
            </a:prstGeom>
            <a:solidFill>
              <a:schemeClr val="accent6">
                <a:alpha val="74000"/>
              </a:schemeClr>
            </a:solidFill>
            <a:ln w="3600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tr-TR" dirty="0">
                <a:solidFill>
                  <a:srgbClr val="333333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037CE37-85FC-4BAB-B564-CFB55CB010CC}"/>
                </a:ext>
              </a:extLst>
            </p:cNvPr>
            <p:cNvSpPr/>
            <p:nvPr/>
          </p:nvSpPr>
          <p:spPr>
            <a:xfrm>
              <a:off x="8506007" y="1583077"/>
              <a:ext cx="1480103" cy="691625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74000"/>
              </a:schemeClr>
            </a:solidFill>
            <a:ln w="3600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tr-TR" dirty="0">
                <a:solidFill>
                  <a:srgbClr val="333333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F2471DE-17CC-4D95-84B1-08ABA81DEB46}"/>
              </a:ext>
            </a:extLst>
          </p:cNvPr>
          <p:cNvGrpSpPr/>
          <p:nvPr/>
        </p:nvGrpSpPr>
        <p:grpSpPr>
          <a:xfrm>
            <a:off x="955964" y="3607723"/>
            <a:ext cx="10515600" cy="2809669"/>
            <a:chOff x="955964" y="3607723"/>
            <a:chExt cx="10515600" cy="280966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44E6168-9D56-4AFC-A434-9398B1919FA1}"/>
                </a:ext>
              </a:extLst>
            </p:cNvPr>
            <p:cNvSpPr txBox="1"/>
            <p:nvPr/>
          </p:nvSpPr>
          <p:spPr>
            <a:xfrm>
              <a:off x="955964" y="3607723"/>
              <a:ext cx="10515600" cy="2809669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26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lIns="365760" tIns="182880" rIns="365760" bIns="182880" rtlCol="0">
              <a:noAutofit/>
            </a:bodyPr>
            <a:lstStyle/>
            <a:p>
              <a:r>
                <a:rPr lang="en-US" sz="2400" dirty="0"/>
                <a:t>YES, this is simply equivalent to unit sizes: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0440646-E65F-4CE0-8A3C-5EEE6172ACCD}"/>
                </a:ext>
              </a:extLst>
            </p:cNvPr>
            <p:cNvSpPr/>
            <p:nvPr/>
          </p:nvSpPr>
          <p:spPr>
            <a:xfrm>
              <a:off x="1683065" y="4748260"/>
              <a:ext cx="3091897" cy="748430"/>
            </a:xfrm>
            <a:prstGeom prst="rect">
              <a:avLst/>
            </a:prstGeom>
            <a:solidFill>
              <a:schemeClr val="accent6">
                <a:alpha val="74000"/>
              </a:schemeClr>
            </a:solidFill>
            <a:ln w="3600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tr-TR" dirty="0">
                <a:solidFill>
                  <a:srgbClr val="333333"/>
                </a:solidFill>
              </a:endParaRPr>
            </a:p>
          </p:txBody>
        </p:sp>
        <p:sp>
          <p:nvSpPr>
            <p:cNvPr id="33" name="Straight Connector 32">
              <a:extLst>
                <a:ext uri="{FF2B5EF4-FFF2-40B4-BE49-F238E27FC236}">
                  <a16:creationId xmlns:a16="http://schemas.microsoft.com/office/drawing/2014/main" id="{474C910A-578F-4EB3-B4F4-72A152207571}"/>
                </a:ext>
              </a:extLst>
            </p:cNvPr>
            <p:cNvSpPr/>
            <p:nvPr/>
          </p:nvSpPr>
          <p:spPr>
            <a:xfrm rot="3610303" flipV="1">
              <a:off x="1071944" y="4502860"/>
              <a:ext cx="862816" cy="460627"/>
            </a:xfrm>
            <a:prstGeom prst="line">
              <a:avLst/>
            </a:prstGeom>
            <a:solidFill>
              <a:srgbClr val="333333">
                <a:alpha val="5000"/>
              </a:srgbClr>
            </a:solidFill>
            <a:ln w="360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 anchorCtr="1"/>
            <a:lstStyle/>
            <a:p>
              <a:endParaRPr lang="de-DE">
                <a:solidFill>
                  <a:srgbClr val="333333"/>
                </a:solidFill>
              </a:endParaRPr>
            </a:p>
          </p:txBody>
        </p:sp>
        <p:sp>
          <p:nvSpPr>
            <p:cNvPr id="50" name="Straight Connector 49">
              <a:extLst>
                <a:ext uri="{FF2B5EF4-FFF2-40B4-BE49-F238E27FC236}">
                  <a16:creationId xmlns:a16="http://schemas.microsoft.com/office/drawing/2014/main" id="{85A1DEBA-CD08-4747-A151-1F0006C69A25}"/>
                </a:ext>
              </a:extLst>
            </p:cNvPr>
            <p:cNvSpPr/>
            <p:nvPr/>
          </p:nvSpPr>
          <p:spPr>
            <a:xfrm rot="3610303" flipV="1">
              <a:off x="1460566" y="5044035"/>
              <a:ext cx="96177" cy="887964"/>
            </a:xfrm>
            <a:prstGeom prst="line">
              <a:avLst/>
            </a:prstGeom>
            <a:solidFill>
              <a:srgbClr val="333333">
                <a:alpha val="5000"/>
              </a:srgbClr>
            </a:solidFill>
            <a:ln w="360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 anchorCtr="1"/>
            <a:lstStyle/>
            <a:p>
              <a:endParaRPr lang="de-DE">
                <a:solidFill>
                  <a:srgbClr val="333333"/>
                </a:solidFill>
              </a:endParaRPr>
            </a:p>
          </p:txBody>
        </p:sp>
        <p:sp>
          <p:nvSpPr>
            <p:cNvPr id="51" name="Straight Connector 50">
              <a:extLst>
                <a:ext uri="{FF2B5EF4-FFF2-40B4-BE49-F238E27FC236}">
                  <a16:creationId xmlns:a16="http://schemas.microsoft.com/office/drawing/2014/main" id="{23EFE633-8A6A-4000-803F-4DA895B0377D}"/>
                </a:ext>
              </a:extLst>
            </p:cNvPr>
            <p:cNvSpPr/>
            <p:nvPr/>
          </p:nvSpPr>
          <p:spPr>
            <a:xfrm rot="3610303" flipH="1" flipV="1">
              <a:off x="4939156" y="4279715"/>
              <a:ext cx="31044" cy="973129"/>
            </a:xfrm>
            <a:prstGeom prst="line">
              <a:avLst/>
            </a:prstGeom>
            <a:solidFill>
              <a:srgbClr val="333333">
                <a:alpha val="5000"/>
              </a:srgbClr>
            </a:solidFill>
            <a:ln w="360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 anchorCtr="1"/>
            <a:lstStyle/>
            <a:p>
              <a:endParaRPr lang="de-DE">
                <a:solidFill>
                  <a:srgbClr val="333333"/>
                </a:solidFill>
              </a:endParaRPr>
            </a:p>
          </p:txBody>
        </p:sp>
        <p:sp>
          <p:nvSpPr>
            <p:cNvPr id="52" name="Straight Connector 51">
              <a:extLst>
                <a:ext uri="{FF2B5EF4-FFF2-40B4-BE49-F238E27FC236}">
                  <a16:creationId xmlns:a16="http://schemas.microsoft.com/office/drawing/2014/main" id="{7BCCA0C7-0A32-454A-89DC-8213098E71E9}"/>
                </a:ext>
              </a:extLst>
            </p:cNvPr>
            <p:cNvSpPr/>
            <p:nvPr/>
          </p:nvSpPr>
          <p:spPr>
            <a:xfrm rot="3610303" flipV="1">
              <a:off x="4564103" y="5267800"/>
              <a:ext cx="781149" cy="507451"/>
            </a:xfrm>
            <a:prstGeom prst="line">
              <a:avLst/>
            </a:prstGeom>
            <a:solidFill>
              <a:srgbClr val="333333">
                <a:alpha val="5000"/>
              </a:srgbClr>
            </a:solidFill>
            <a:ln w="360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 anchorCtr="1"/>
            <a:lstStyle/>
            <a:p>
              <a:endParaRPr lang="de-DE">
                <a:solidFill>
                  <a:srgbClr val="333333"/>
                </a:solidFill>
              </a:endParaRPr>
            </a:p>
          </p:txBody>
        </p:sp>
        <p:pic>
          <p:nvPicPr>
            <p:cNvPr id="53" name="Picture 73" descr="Picture 73">
              <a:extLst>
                <a:ext uri="{FF2B5EF4-FFF2-40B4-BE49-F238E27FC236}">
                  <a16:creationId xmlns:a16="http://schemas.microsoft.com/office/drawing/2014/main" id="{CB9F7B11-6E34-40A8-9EBB-B4BF22F74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6459" y="4936051"/>
              <a:ext cx="1127119" cy="372847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83F5C2C-01E0-4DD7-BC8D-0B51660AD2E7}"/>
                </a:ext>
              </a:extLst>
            </p:cNvPr>
            <p:cNvSpPr/>
            <p:nvPr/>
          </p:nvSpPr>
          <p:spPr>
            <a:xfrm>
              <a:off x="7504528" y="4776285"/>
              <a:ext cx="594101" cy="748430"/>
            </a:xfrm>
            <a:prstGeom prst="rect">
              <a:avLst/>
            </a:prstGeom>
            <a:solidFill>
              <a:schemeClr val="accent6">
                <a:alpha val="74000"/>
              </a:schemeClr>
            </a:solidFill>
            <a:ln w="3600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tr-TR" dirty="0">
                <a:solidFill>
                  <a:srgbClr val="333333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BDEF96A-8DD8-4AF3-920E-8E7CD274BB7F}"/>
                </a:ext>
              </a:extLst>
            </p:cNvPr>
            <p:cNvSpPr/>
            <p:nvPr/>
          </p:nvSpPr>
          <p:spPr>
            <a:xfrm>
              <a:off x="8096727" y="4776285"/>
              <a:ext cx="594101" cy="748430"/>
            </a:xfrm>
            <a:prstGeom prst="rect">
              <a:avLst/>
            </a:prstGeom>
            <a:solidFill>
              <a:schemeClr val="accent6">
                <a:alpha val="74000"/>
              </a:schemeClr>
            </a:solidFill>
            <a:ln w="3600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tr-TR" dirty="0">
                <a:solidFill>
                  <a:srgbClr val="333333"/>
                </a:solidFill>
              </a:endParaRPr>
            </a:p>
          </p:txBody>
        </p:sp>
        <p:sp>
          <p:nvSpPr>
            <p:cNvPr id="59" name="Straight Connector 58">
              <a:extLst>
                <a:ext uri="{FF2B5EF4-FFF2-40B4-BE49-F238E27FC236}">
                  <a16:creationId xmlns:a16="http://schemas.microsoft.com/office/drawing/2014/main" id="{FD18F2C6-DF62-4634-903E-A7A0A7401663}"/>
                </a:ext>
              </a:extLst>
            </p:cNvPr>
            <p:cNvSpPr/>
            <p:nvPr/>
          </p:nvSpPr>
          <p:spPr>
            <a:xfrm rot="3610303" flipV="1">
              <a:off x="7938423" y="4888453"/>
              <a:ext cx="256350" cy="447099"/>
            </a:xfrm>
            <a:prstGeom prst="line">
              <a:avLst/>
            </a:prstGeom>
            <a:solidFill>
              <a:srgbClr val="333333">
                <a:alpha val="5000"/>
              </a:srgbClr>
            </a:solidFill>
            <a:ln w="360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 anchorCtr="1"/>
            <a:lstStyle/>
            <a:p>
              <a:endParaRPr lang="de-DE">
                <a:solidFill>
                  <a:srgbClr val="333333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FB76501-01E1-4395-8E33-59D424A85DD3}"/>
                </a:ext>
              </a:extLst>
            </p:cNvPr>
            <p:cNvSpPr/>
            <p:nvPr/>
          </p:nvSpPr>
          <p:spPr>
            <a:xfrm>
              <a:off x="8698713" y="4780065"/>
              <a:ext cx="594101" cy="748430"/>
            </a:xfrm>
            <a:prstGeom prst="rect">
              <a:avLst/>
            </a:prstGeom>
            <a:solidFill>
              <a:schemeClr val="accent6">
                <a:alpha val="74000"/>
              </a:schemeClr>
            </a:solidFill>
            <a:ln w="3600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tr-TR" dirty="0">
                <a:solidFill>
                  <a:srgbClr val="333333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1826333-4F75-4B82-99A4-C2154DC52E50}"/>
                </a:ext>
              </a:extLst>
            </p:cNvPr>
            <p:cNvSpPr/>
            <p:nvPr/>
          </p:nvSpPr>
          <p:spPr>
            <a:xfrm>
              <a:off x="9290912" y="4780065"/>
              <a:ext cx="594101" cy="748430"/>
            </a:xfrm>
            <a:prstGeom prst="rect">
              <a:avLst/>
            </a:prstGeom>
            <a:solidFill>
              <a:schemeClr val="accent6">
                <a:alpha val="74000"/>
              </a:schemeClr>
            </a:solidFill>
            <a:ln w="3600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tr-TR" dirty="0">
                <a:solidFill>
                  <a:srgbClr val="333333"/>
                </a:solidFill>
              </a:endParaRPr>
            </a:p>
          </p:txBody>
        </p:sp>
        <p:sp>
          <p:nvSpPr>
            <p:cNvPr id="66" name="Straight Connector 65">
              <a:extLst>
                <a:ext uri="{FF2B5EF4-FFF2-40B4-BE49-F238E27FC236}">
                  <a16:creationId xmlns:a16="http://schemas.microsoft.com/office/drawing/2014/main" id="{F6DDD9A4-6AC3-4087-8FC9-58B0D5A0B2A6}"/>
                </a:ext>
              </a:extLst>
            </p:cNvPr>
            <p:cNvSpPr/>
            <p:nvPr/>
          </p:nvSpPr>
          <p:spPr>
            <a:xfrm rot="3610303" flipV="1">
              <a:off x="9144923" y="4888453"/>
              <a:ext cx="256350" cy="447099"/>
            </a:xfrm>
            <a:prstGeom prst="line">
              <a:avLst/>
            </a:prstGeom>
            <a:solidFill>
              <a:srgbClr val="333333">
                <a:alpha val="5000"/>
              </a:srgbClr>
            </a:solidFill>
            <a:ln w="360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 anchorCtr="1"/>
            <a:lstStyle/>
            <a:p>
              <a:endParaRPr lang="de-DE">
                <a:solidFill>
                  <a:srgbClr val="333333"/>
                </a:solidFill>
              </a:endParaRPr>
            </a:p>
          </p:txBody>
        </p:sp>
        <p:sp>
          <p:nvSpPr>
            <p:cNvPr id="62" name="Straight Connector 61">
              <a:extLst>
                <a:ext uri="{FF2B5EF4-FFF2-40B4-BE49-F238E27FC236}">
                  <a16:creationId xmlns:a16="http://schemas.microsoft.com/office/drawing/2014/main" id="{5AC45F18-FCC6-4FDE-92AE-C9CC412B7EBC}"/>
                </a:ext>
              </a:extLst>
            </p:cNvPr>
            <p:cNvSpPr/>
            <p:nvPr/>
          </p:nvSpPr>
          <p:spPr>
            <a:xfrm rot="3610303" flipV="1">
              <a:off x="8540409" y="4885277"/>
              <a:ext cx="256350" cy="447099"/>
            </a:xfrm>
            <a:prstGeom prst="line">
              <a:avLst/>
            </a:prstGeom>
            <a:solidFill>
              <a:srgbClr val="333333">
                <a:alpha val="5000"/>
              </a:srgbClr>
            </a:solidFill>
            <a:ln w="360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 anchorCtr="1"/>
            <a:lstStyle/>
            <a:p>
              <a:endParaRPr lang="de-DE">
                <a:solidFill>
                  <a:srgbClr val="333333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95B70F5-E171-47DF-AEC1-97A3F288D3A8}"/>
                </a:ext>
              </a:extLst>
            </p:cNvPr>
            <p:cNvSpPr/>
            <p:nvPr/>
          </p:nvSpPr>
          <p:spPr>
            <a:xfrm>
              <a:off x="9888390" y="4776285"/>
              <a:ext cx="594101" cy="748430"/>
            </a:xfrm>
            <a:prstGeom prst="rect">
              <a:avLst/>
            </a:prstGeom>
            <a:solidFill>
              <a:schemeClr val="accent6">
                <a:alpha val="74000"/>
              </a:schemeClr>
            </a:solidFill>
            <a:ln w="3600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tr-TR" dirty="0">
                <a:solidFill>
                  <a:srgbClr val="333333"/>
                </a:solidFill>
              </a:endParaRPr>
            </a:p>
          </p:txBody>
        </p:sp>
        <p:sp>
          <p:nvSpPr>
            <p:cNvPr id="67" name="Straight Connector 66">
              <a:extLst>
                <a:ext uri="{FF2B5EF4-FFF2-40B4-BE49-F238E27FC236}">
                  <a16:creationId xmlns:a16="http://schemas.microsoft.com/office/drawing/2014/main" id="{28E338EB-36EB-4529-9250-D510E3BD1661}"/>
                </a:ext>
              </a:extLst>
            </p:cNvPr>
            <p:cNvSpPr/>
            <p:nvPr/>
          </p:nvSpPr>
          <p:spPr>
            <a:xfrm rot="3610303" flipV="1">
              <a:off x="9726709" y="4885277"/>
              <a:ext cx="256350" cy="447099"/>
            </a:xfrm>
            <a:prstGeom prst="line">
              <a:avLst/>
            </a:prstGeom>
            <a:solidFill>
              <a:srgbClr val="333333">
                <a:alpha val="5000"/>
              </a:srgbClr>
            </a:solidFill>
            <a:ln w="360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 anchorCtr="1"/>
            <a:lstStyle/>
            <a:p>
              <a:endParaRPr lang="de-DE">
                <a:solidFill>
                  <a:srgbClr val="333333"/>
                </a:solidFill>
              </a:endParaRPr>
            </a:p>
          </p:txBody>
        </p:sp>
        <p:sp>
          <p:nvSpPr>
            <p:cNvPr id="70" name="Straight Connector 69">
              <a:extLst>
                <a:ext uri="{FF2B5EF4-FFF2-40B4-BE49-F238E27FC236}">
                  <a16:creationId xmlns:a16="http://schemas.microsoft.com/office/drawing/2014/main" id="{9450FD46-D237-4BE6-BA09-F8EDB6BC64E7}"/>
                </a:ext>
              </a:extLst>
            </p:cNvPr>
            <p:cNvSpPr/>
            <p:nvPr/>
          </p:nvSpPr>
          <p:spPr>
            <a:xfrm rot="3610303" flipV="1">
              <a:off x="1071943" y="4502860"/>
              <a:ext cx="862816" cy="460627"/>
            </a:xfrm>
            <a:prstGeom prst="line">
              <a:avLst/>
            </a:prstGeom>
            <a:solidFill>
              <a:srgbClr val="333333">
                <a:alpha val="5000"/>
              </a:srgbClr>
            </a:solidFill>
            <a:ln w="360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 anchorCtr="1"/>
            <a:lstStyle/>
            <a:p>
              <a:endParaRPr lang="de-DE">
                <a:solidFill>
                  <a:srgbClr val="333333"/>
                </a:solidFill>
              </a:endParaRPr>
            </a:p>
          </p:txBody>
        </p:sp>
        <p:sp>
          <p:nvSpPr>
            <p:cNvPr id="71" name="Straight Connector 70">
              <a:extLst>
                <a:ext uri="{FF2B5EF4-FFF2-40B4-BE49-F238E27FC236}">
                  <a16:creationId xmlns:a16="http://schemas.microsoft.com/office/drawing/2014/main" id="{F36EB77C-B65D-4C92-BF5C-60B0CA6431D1}"/>
                </a:ext>
              </a:extLst>
            </p:cNvPr>
            <p:cNvSpPr/>
            <p:nvPr/>
          </p:nvSpPr>
          <p:spPr>
            <a:xfrm rot="3610303" flipV="1">
              <a:off x="1460565" y="5044035"/>
              <a:ext cx="96177" cy="887964"/>
            </a:xfrm>
            <a:prstGeom prst="line">
              <a:avLst/>
            </a:prstGeom>
            <a:solidFill>
              <a:srgbClr val="333333">
                <a:alpha val="5000"/>
              </a:srgbClr>
            </a:solidFill>
            <a:ln w="360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 anchorCtr="1"/>
            <a:lstStyle/>
            <a:p>
              <a:endParaRPr lang="de-DE">
                <a:solidFill>
                  <a:srgbClr val="333333"/>
                </a:solidFill>
              </a:endParaRPr>
            </a:p>
          </p:txBody>
        </p:sp>
        <p:sp>
          <p:nvSpPr>
            <p:cNvPr id="72" name="Straight Connector 71">
              <a:extLst>
                <a:ext uri="{FF2B5EF4-FFF2-40B4-BE49-F238E27FC236}">
                  <a16:creationId xmlns:a16="http://schemas.microsoft.com/office/drawing/2014/main" id="{97B0B087-C923-4968-9886-8CA11F6BB965}"/>
                </a:ext>
              </a:extLst>
            </p:cNvPr>
            <p:cNvSpPr/>
            <p:nvPr/>
          </p:nvSpPr>
          <p:spPr>
            <a:xfrm rot="3610303" flipH="1" flipV="1">
              <a:off x="4939155" y="4279715"/>
              <a:ext cx="31044" cy="973129"/>
            </a:xfrm>
            <a:prstGeom prst="line">
              <a:avLst/>
            </a:prstGeom>
            <a:solidFill>
              <a:srgbClr val="333333">
                <a:alpha val="5000"/>
              </a:srgbClr>
            </a:solidFill>
            <a:ln w="360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 anchorCtr="1"/>
            <a:lstStyle/>
            <a:p>
              <a:endParaRPr lang="de-DE">
                <a:solidFill>
                  <a:srgbClr val="333333"/>
                </a:solidFill>
              </a:endParaRPr>
            </a:p>
          </p:txBody>
        </p:sp>
        <p:sp>
          <p:nvSpPr>
            <p:cNvPr id="73" name="Straight Connector 72">
              <a:extLst>
                <a:ext uri="{FF2B5EF4-FFF2-40B4-BE49-F238E27FC236}">
                  <a16:creationId xmlns:a16="http://schemas.microsoft.com/office/drawing/2014/main" id="{42F698C1-0087-4AA6-8853-4A00BACD31F3}"/>
                </a:ext>
              </a:extLst>
            </p:cNvPr>
            <p:cNvSpPr/>
            <p:nvPr/>
          </p:nvSpPr>
          <p:spPr>
            <a:xfrm rot="3610303" flipV="1">
              <a:off x="4564102" y="5267800"/>
              <a:ext cx="781149" cy="507451"/>
            </a:xfrm>
            <a:prstGeom prst="line">
              <a:avLst/>
            </a:prstGeom>
            <a:solidFill>
              <a:srgbClr val="333333">
                <a:alpha val="5000"/>
              </a:srgbClr>
            </a:solidFill>
            <a:ln w="360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 anchorCtr="1"/>
            <a:lstStyle/>
            <a:p>
              <a:endParaRPr lang="de-DE">
                <a:solidFill>
                  <a:srgbClr val="333333"/>
                </a:solidFill>
              </a:endParaRPr>
            </a:p>
          </p:txBody>
        </p:sp>
        <p:sp>
          <p:nvSpPr>
            <p:cNvPr id="74" name="Straight Connector 73">
              <a:extLst>
                <a:ext uri="{FF2B5EF4-FFF2-40B4-BE49-F238E27FC236}">
                  <a16:creationId xmlns:a16="http://schemas.microsoft.com/office/drawing/2014/main" id="{398BDC84-7BA9-4B80-BBCC-6CA1572BE8C3}"/>
                </a:ext>
              </a:extLst>
            </p:cNvPr>
            <p:cNvSpPr/>
            <p:nvPr/>
          </p:nvSpPr>
          <p:spPr>
            <a:xfrm rot="3610303" flipV="1">
              <a:off x="6917701" y="4502860"/>
              <a:ext cx="862816" cy="460627"/>
            </a:xfrm>
            <a:prstGeom prst="line">
              <a:avLst/>
            </a:prstGeom>
            <a:solidFill>
              <a:srgbClr val="333333">
                <a:alpha val="5000"/>
              </a:srgbClr>
            </a:solidFill>
            <a:ln w="360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 anchorCtr="1"/>
            <a:lstStyle/>
            <a:p>
              <a:endParaRPr lang="de-DE">
                <a:solidFill>
                  <a:srgbClr val="333333"/>
                </a:solidFill>
              </a:endParaRPr>
            </a:p>
          </p:txBody>
        </p:sp>
        <p:sp>
          <p:nvSpPr>
            <p:cNvPr id="75" name="Straight Connector 74">
              <a:extLst>
                <a:ext uri="{FF2B5EF4-FFF2-40B4-BE49-F238E27FC236}">
                  <a16:creationId xmlns:a16="http://schemas.microsoft.com/office/drawing/2014/main" id="{AF8B7780-FF69-481D-A400-4CA1497411CA}"/>
                </a:ext>
              </a:extLst>
            </p:cNvPr>
            <p:cNvSpPr/>
            <p:nvPr/>
          </p:nvSpPr>
          <p:spPr>
            <a:xfrm rot="3610303" flipV="1">
              <a:off x="7306323" y="5044035"/>
              <a:ext cx="96177" cy="887964"/>
            </a:xfrm>
            <a:prstGeom prst="line">
              <a:avLst/>
            </a:prstGeom>
            <a:solidFill>
              <a:srgbClr val="333333">
                <a:alpha val="5000"/>
              </a:srgbClr>
            </a:solidFill>
            <a:ln w="360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 anchorCtr="1"/>
            <a:lstStyle/>
            <a:p>
              <a:endParaRPr lang="de-DE">
                <a:solidFill>
                  <a:srgbClr val="333333"/>
                </a:solidFill>
              </a:endParaRPr>
            </a:p>
          </p:txBody>
        </p:sp>
        <p:sp>
          <p:nvSpPr>
            <p:cNvPr id="76" name="Straight Connector 75">
              <a:extLst>
                <a:ext uri="{FF2B5EF4-FFF2-40B4-BE49-F238E27FC236}">
                  <a16:creationId xmlns:a16="http://schemas.microsoft.com/office/drawing/2014/main" id="{7414E28F-1CD5-49CD-84FE-DE909E35AF02}"/>
                </a:ext>
              </a:extLst>
            </p:cNvPr>
            <p:cNvSpPr/>
            <p:nvPr/>
          </p:nvSpPr>
          <p:spPr>
            <a:xfrm rot="3610303" flipH="1" flipV="1">
              <a:off x="10784913" y="4279715"/>
              <a:ext cx="31044" cy="973129"/>
            </a:xfrm>
            <a:prstGeom prst="line">
              <a:avLst/>
            </a:prstGeom>
            <a:solidFill>
              <a:srgbClr val="333333">
                <a:alpha val="5000"/>
              </a:srgbClr>
            </a:solidFill>
            <a:ln w="360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 anchorCtr="1"/>
            <a:lstStyle/>
            <a:p>
              <a:endParaRPr lang="de-DE">
                <a:solidFill>
                  <a:srgbClr val="333333"/>
                </a:solidFill>
              </a:endParaRPr>
            </a:p>
          </p:txBody>
        </p:sp>
        <p:sp>
          <p:nvSpPr>
            <p:cNvPr id="77" name="Straight Connector 76">
              <a:extLst>
                <a:ext uri="{FF2B5EF4-FFF2-40B4-BE49-F238E27FC236}">
                  <a16:creationId xmlns:a16="http://schemas.microsoft.com/office/drawing/2014/main" id="{B235852C-361B-4142-B467-B990E99F4A69}"/>
                </a:ext>
              </a:extLst>
            </p:cNvPr>
            <p:cNvSpPr/>
            <p:nvPr/>
          </p:nvSpPr>
          <p:spPr>
            <a:xfrm rot="3610303" flipV="1">
              <a:off x="10409860" y="5267800"/>
              <a:ext cx="781149" cy="507451"/>
            </a:xfrm>
            <a:prstGeom prst="line">
              <a:avLst/>
            </a:prstGeom>
            <a:solidFill>
              <a:srgbClr val="333333">
                <a:alpha val="5000"/>
              </a:srgbClr>
            </a:solidFill>
            <a:ln w="360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 anchorCtr="1"/>
            <a:lstStyle/>
            <a:p>
              <a:endParaRPr lang="de-DE">
                <a:solidFill>
                  <a:srgbClr val="333333"/>
                </a:solidFill>
              </a:endParaRPr>
            </a:p>
          </p:txBody>
        </p:sp>
      </p:grp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6906A50D-06FA-4584-9799-79482700D6AE}"/>
              </a:ext>
            </a:extLst>
          </p:cNvPr>
          <p:cNvSpPr/>
          <p:nvPr/>
        </p:nvSpPr>
        <p:spPr>
          <a:xfrm>
            <a:off x="4933961" y="1076384"/>
            <a:ext cx="6958781" cy="76074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182880" bIns="182880" rtlCol="0" anchor="ctr"/>
          <a:lstStyle/>
          <a:p>
            <a:pPr algn="ctr"/>
            <a:r>
              <a:rPr lang="en-US" sz="3200" dirty="0"/>
              <a:t>Can Levey-</a:t>
            </a:r>
            <a:r>
              <a:rPr lang="en-US" sz="3200" dirty="0" err="1"/>
              <a:t>Rothvoss</a:t>
            </a:r>
            <a:r>
              <a:rPr lang="en-US" sz="3200" dirty="0"/>
              <a:t> be generalized?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95C1B4-9A2F-425D-AC39-E2CF1D305144}"/>
                  </a:ext>
                </a:extLst>
              </p:cNvPr>
              <p:cNvSpPr txBox="1"/>
              <p:nvPr/>
            </p:nvSpPr>
            <p:spPr>
              <a:xfrm>
                <a:off x="2209591" y="5535907"/>
                <a:ext cx="1899438" cy="491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l-PL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pl-PL" sz="24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pl-PL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95C1B4-9A2F-425D-AC39-E2CF1D305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591" y="5535907"/>
                <a:ext cx="1899438" cy="491417"/>
              </a:xfrm>
              <a:prstGeom prst="rect">
                <a:avLst/>
              </a:prstGeom>
              <a:blipFill>
                <a:blip r:embed="rId4"/>
                <a:stretch>
                  <a:fillRect b="-987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35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82F21-315F-4A55-8523-FA23E7A1D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81"/>
            <a:ext cx="10515600" cy="1325563"/>
          </a:xfrm>
        </p:spPr>
        <p:txBody>
          <a:bodyPr/>
          <a:lstStyle/>
          <a:p>
            <a:r>
              <a:rPr lang="en-US" dirty="0"/>
              <a:t>Arbitrary sizes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6C2A17-649C-4547-A5CB-7085CBEF6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5652"/>
            <a:ext cx="10515600" cy="514060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Three possible settings: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Fully preemptive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Preemptive but non-migratory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DCA5E61-F2FB-43BF-9BE1-FE212D5C5935}"/>
              </a:ext>
            </a:extLst>
          </p:cNvPr>
          <p:cNvGrpSpPr/>
          <p:nvPr/>
        </p:nvGrpSpPr>
        <p:grpSpPr>
          <a:xfrm>
            <a:off x="6252495" y="3363262"/>
            <a:ext cx="5430344" cy="1539164"/>
            <a:chOff x="6249947" y="3461102"/>
            <a:chExt cx="5430344" cy="1539164"/>
          </a:xfrm>
        </p:grpSpPr>
        <p:sp>
          <p:nvSpPr>
            <p:cNvPr id="24" name="Straight Connector 23">
              <a:extLst>
                <a:ext uri="{FF2B5EF4-FFF2-40B4-BE49-F238E27FC236}">
                  <a16:creationId xmlns:a16="http://schemas.microsoft.com/office/drawing/2014/main" id="{8EEA7C3C-B332-4F2B-B6B3-A015DD3DD2F3}"/>
                </a:ext>
              </a:extLst>
            </p:cNvPr>
            <p:cNvSpPr/>
            <p:nvPr/>
          </p:nvSpPr>
          <p:spPr>
            <a:xfrm>
              <a:off x="7108291" y="5000266"/>
              <a:ext cx="4572000" cy="0"/>
            </a:xfrm>
            <a:prstGeom prst="line">
              <a:avLst/>
            </a:prstGeom>
            <a:solidFill>
              <a:srgbClr val="333333">
                <a:alpha val="5000"/>
              </a:srgbClr>
            </a:solidFill>
            <a:ln w="36000">
              <a:solidFill>
                <a:srgbClr val="3333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 anchorCtr="1"/>
            <a:lstStyle/>
            <a:p>
              <a:endParaRPr lang="de-DE">
                <a:solidFill>
                  <a:srgbClr val="333333"/>
                </a:solidFill>
              </a:endParaRPr>
            </a:p>
          </p:txBody>
        </p:sp>
        <p:pic>
          <p:nvPicPr>
            <p:cNvPr id="25" name="Picture 24" descr="A circuit board&#10;&#10;Description automatically generated">
              <a:extLst>
                <a:ext uri="{FF2B5EF4-FFF2-40B4-BE49-F238E27FC236}">
                  <a16:creationId xmlns:a16="http://schemas.microsoft.com/office/drawing/2014/main" id="{E67FEACB-DEC7-4308-9950-0D2EDAA46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9947" y="4172955"/>
              <a:ext cx="670533" cy="693890"/>
            </a:xfrm>
            <a:prstGeom prst="rect">
              <a:avLst/>
            </a:prstGeom>
          </p:spPr>
        </p:pic>
        <p:pic>
          <p:nvPicPr>
            <p:cNvPr id="26" name="Picture 25" descr="A circuit board&#10;&#10;Description automatically generated">
              <a:extLst>
                <a:ext uri="{FF2B5EF4-FFF2-40B4-BE49-F238E27FC236}">
                  <a16:creationId xmlns:a16="http://schemas.microsoft.com/office/drawing/2014/main" id="{55CB620E-3BE6-4654-B0DC-A870092EF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1924" y="3553811"/>
              <a:ext cx="618556" cy="617010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90B0565-3238-44FF-B432-348CCA580BFB}"/>
                </a:ext>
              </a:extLst>
            </p:cNvPr>
            <p:cNvSpPr/>
            <p:nvPr/>
          </p:nvSpPr>
          <p:spPr>
            <a:xfrm>
              <a:off x="7108291" y="4166719"/>
              <a:ext cx="670533" cy="760741"/>
            </a:xfrm>
            <a:prstGeom prst="rect">
              <a:avLst/>
            </a:prstGeom>
            <a:solidFill>
              <a:schemeClr val="accent6">
                <a:alpha val="74000"/>
              </a:schemeClr>
            </a:solidFill>
            <a:ln w="3600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tr-TR" dirty="0">
                <a:solidFill>
                  <a:srgbClr val="333333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C7A5AC0-4A1E-4F64-867B-411029683B4B}"/>
                </a:ext>
              </a:extLst>
            </p:cNvPr>
            <p:cNvSpPr/>
            <p:nvPr/>
          </p:nvSpPr>
          <p:spPr>
            <a:xfrm>
              <a:off x="7108291" y="3462964"/>
              <a:ext cx="693798" cy="689765"/>
            </a:xfrm>
            <a:prstGeom prst="rect">
              <a:avLst/>
            </a:prstGeom>
            <a:solidFill>
              <a:schemeClr val="accent2">
                <a:alpha val="74000"/>
              </a:schemeClr>
            </a:solidFill>
            <a:ln w="3600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tr-TR" dirty="0">
                <a:solidFill>
                  <a:srgbClr val="333333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B406E10-8F1B-4A37-BA3F-2DE50C4D4D43}"/>
                </a:ext>
              </a:extLst>
            </p:cNvPr>
            <p:cNvSpPr/>
            <p:nvPr/>
          </p:nvSpPr>
          <p:spPr>
            <a:xfrm>
              <a:off x="7789567" y="4164406"/>
              <a:ext cx="1480103" cy="763055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74000"/>
              </a:schemeClr>
            </a:solidFill>
            <a:ln w="3600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tr-TR" dirty="0">
                <a:solidFill>
                  <a:srgbClr val="333333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38ECCB0-1BC8-49CF-A8DB-22BB4FCCD8DE}"/>
                </a:ext>
              </a:extLst>
            </p:cNvPr>
            <p:cNvSpPr/>
            <p:nvPr/>
          </p:nvSpPr>
          <p:spPr>
            <a:xfrm>
              <a:off x="9269670" y="4164405"/>
              <a:ext cx="2185491" cy="763055"/>
            </a:xfrm>
            <a:prstGeom prst="rect">
              <a:avLst/>
            </a:prstGeom>
            <a:solidFill>
              <a:schemeClr val="accent6">
                <a:alpha val="74000"/>
              </a:schemeClr>
            </a:solidFill>
            <a:ln w="3600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tr-TR" dirty="0">
                <a:solidFill>
                  <a:srgbClr val="333333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C36D140-CEB0-4B3A-A1C5-79ECDF3FD4D9}"/>
                </a:ext>
              </a:extLst>
            </p:cNvPr>
            <p:cNvSpPr/>
            <p:nvPr/>
          </p:nvSpPr>
          <p:spPr>
            <a:xfrm>
              <a:off x="7809464" y="3461102"/>
              <a:ext cx="1480103" cy="691625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74000"/>
              </a:schemeClr>
            </a:solidFill>
            <a:ln w="3600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1"/>
            <a:lstStyle/>
            <a:p>
              <a:endParaRPr lang="tr-TR" dirty="0">
                <a:solidFill>
                  <a:srgbClr val="333333"/>
                </a:solidFill>
              </a:endParaRPr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2502E4F-2EE2-4E98-84CA-A928B747C6AC}"/>
              </a:ext>
            </a:extLst>
          </p:cNvPr>
          <p:cNvSpPr/>
          <p:nvPr/>
        </p:nvSpPr>
        <p:spPr>
          <a:xfrm>
            <a:off x="703158" y="5116862"/>
            <a:ext cx="9263802" cy="13255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Our main result:     </a:t>
            </a:r>
            <a:r>
              <a:rPr lang="en-US" sz="4000" b="1" dirty="0"/>
              <a:t>YES  </a:t>
            </a:r>
            <a:r>
              <a:rPr lang="en-US" sz="4000" dirty="0"/>
              <a:t> (almost-QPTAS)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CE56CA3-8102-4A04-86B1-4BEC289DDBE8}"/>
              </a:ext>
            </a:extLst>
          </p:cNvPr>
          <p:cNvSpPr/>
          <p:nvPr/>
        </p:nvSpPr>
        <p:spPr>
          <a:xfrm>
            <a:off x="4933961" y="1076384"/>
            <a:ext cx="6958781" cy="76074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182880" bIns="182880" rtlCol="0" anchor="ctr"/>
          <a:lstStyle/>
          <a:p>
            <a:pPr algn="ctr"/>
            <a:r>
              <a:rPr lang="en-US" sz="3200" dirty="0"/>
              <a:t>Can Levey-</a:t>
            </a:r>
            <a:r>
              <a:rPr lang="en-US" sz="3200" dirty="0" err="1"/>
              <a:t>Rothvoss</a:t>
            </a:r>
            <a:r>
              <a:rPr lang="en-US" sz="3200" dirty="0"/>
              <a:t> be generalized?</a:t>
            </a:r>
          </a:p>
        </p:txBody>
      </p:sp>
    </p:spTree>
    <p:extLst>
      <p:ext uri="{BB962C8B-B14F-4D97-AF65-F5344CB8AC3E}">
        <p14:creationId xmlns:p14="http://schemas.microsoft.com/office/powerpoint/2010/main" val="259138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11227</TotalTime>
  <Words>1345</Words>
  <Application>Microsoft Office PowerPoint</Application>
  <PresentationFormat>Widescreen</PresentationFormat>
  <Paragraphs>239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Office Theme</vt:lpstr>
      <vt:lpstr>PowerPoint Presentation</vt:lpstr>
      <vt:lpstr>Scheduling with precedence constraints</vt:lpstr>
      <vt:lpstr>Graham (‘66): 2-approximation</vt:lpstr>
      <vt:lpstr>Can one beat 2?</vt:lpstr>
      <vt:lpstr>What if m = O(1)?</vt:lpstr>
      <vt:lpstr>Levey, Rothvoss (‘16): almost-QPTAS for p_j=1</vt:lpstr>
      <vt:lpstr>Arbitrary sizes</vt:lpstr>
      <vt:lpstr>Arbitrary sizes</vt:lpstr>
      <vt:lpstr>Arbitrary sizes</vt:lpstr>
      <vt:lpstr>Arbitrary sizes</vt:lpstr>
      <vt:lpstr>PowerPoint Presentation</vt:lpstr>
      <vt:lpstr>PowerPoint Presentation</vt:lpstr>
      <vt:lpstr>Outline of the rest of talk</vt:lpstr>
      <vt:lpstr>Graham (‘66): 2-approximation</vt:lpstr>
      <vt:lpstr>Hierarchy as black box</vt:lpstr>
      <vt:lpstr>Levey-Rothvoss framework</vt:lpstr>
      <vt:lpstr>Challenges of arbitrary sizes</vt:lpstr>
      <vt:lpstr>PowerPoint Presentation</vt:lpstr>
      <vt:lpstr>PowerPoint Presentation</vt:lpstr>
      <vt:lpstr>Summary</vt:lpstr>
      <vt:lpstr>Our results (1/3)</vt:lpstr>
      <vt:lpstr>Our results (2/3)</vt:lpstr>
      <vt:lpstr>Our results (3/3):   evidence of hardness?</vt:lpstr>
      <vt:lpstr>Future work</vt:lpstr>
      <vt:lpstr>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Jakub Tarnawski</dc:creator>
  <cp:lastModifiedBy>Jakub Tarnawski</cp:lastModifiedBy>
  <cp:revision>88</cp:revision>
  <dcterms:created xsi:type="dcterms:W3CDTF">2019-12-31T19:49:39Z</dcterms:created>
  <dcterms:modified xsi:type="dcterms:W3CDTF">2020-01-10T18:10:46Z</dcterms:modified>
</cp:coreProperties>
</file>