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8" r:id="rId4"/>
    <p:sldId id="258" r:id="rId5"/>
    <p:sldId id="260" r:id="rId6"/>
    <p:sldId id="261" r:id="rId7"/>
    <p:sldId id="280" r:id="rId8"/>
    <p:sldId id="282" r:id="rId9"/>
    <p:sldId id="264" r:id="rId10"/>
    <p:sldId id="286" r:id="rId11"/>
    <p:sldId id="283" r:id="rId12"/>
    <p:sldId id="289" r:id="rId13"/>
    <p:sldId id="266" r:id="rId14"/>
    <p:sldId id="291" r:id="rId15"/>
    <p:sldId id="270" r:id="rId16"/>
    <p:sldId id="284" r:id="rId17"/>
    <p:sldId id="271" r:id="rId18"/>
    <p:sldId id="281" r:id="rId19"/>
    <p:sldId id="268" r:id="rId20"/>
    <p:sldId id="269" r:id="rId21"/>
    <p:sldId id="285" r:id="rId22"/>
    <p:sldId id="292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85FF"/>
    <a:srgbClr val="7DBAFF"/>
    <a:srgbClr val="A5BEFF"/>
    <a:srgbClr val="A5B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4"/>
    <p:restoredTop sz="94648"/>
  </p:normalViewPr>
  <p:slideViewPr>
    <p:cSldViewPr snapToGrid="0" snapToObjects="1">
      <p:cViewPr>
        <p:scale>
          <a:sx n="111" d="100"/>
          <a:sy n="111" d="100"/>
        </p:scale>
        <p:origin x="10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73358-7C22-B04C-B834-4B8DD46E01B3}" type="datetimeFigureOut">
              <a:rPr lang="en-US" smtClean="0"/>
              <a:t>7/14/18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5D40-C6B7-0A4A-830E-E841CDDF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05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CDB81-9F64-5D4B-B30B-3FD8D26EB010}" type="datetimeFigureOut">
              <a:rPr lang="en-US" smtClean="0"/>
              <a:t>7/14/18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B9637-34D3-154D-96DA-D7F18DD9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16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9637-34D3-154D-96DA-D7F18DD9D8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5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9637-34D3-154D-96DA-D7F18DD9D8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9637-34D3-154D-96DA-D7F18DD9D8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43A8-C19E-E344-9344-4141B480BBCE}" type="datetime1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2CA5-95D6-A041-A7F4-5361D1C8B4FF}" type="datetime1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3C94-72B9-7148-A353-412AFB40FD79}" type="datetime1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76BB-9DAA-9F46-8259-E8DF973D5A32}" type="datetime1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192-7B61-594C-9D59-5D4E27BD0B8B}" type="datetime1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9D01-A95D-A24B-BEF8-74A3A8206BF2}" type="datetime1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238A-73F6-954F-9CB6-0D831447BB25}" type="datetime1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9BD8-33CE-FC4F-9018-916429753EAE}" type="datetime1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9318-F95A-774C-BCDE-BA2CCD08F4C5}" type="datetime1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AE08-BCED-314F-91B6-3738D1B7F5D1}" type="datetime1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F81A-2154-5142-A8D6-AFF0BE0CACAF}" type="datetime1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6CEB-1924-DA4A-A593-574E8CBA5C07}" type="datetime1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0A4-A705-BA4A-9DF7-26D9543D6262}" type="datetime1">
              <a:rPr lang="en-US" smtClean="0"/>
              <a:t>7/14/18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2AB4-08B8-3644-8F74-08BA975FB242}" type="datetime1">
              <a:rPr lang="en-US" smtClean="0"/>
              <a:t>7/14/18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EED0-51A8-8749-B2F0-DFA07A9A96CB}" type="datetime1">
              <a:rPr lang="en-US" smtClean="0"/>
              <a:t>7/14/18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0DF3-EEDC-4740-A9F7-419921BA259F}" type="datetime1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96A3-56ED-954F-93A2-441C871A37AB}" type="datetime1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9580D2-80D7-114E-98D7-60B0F3213226}" type="datetime1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6B702E-8B6E-9840-BF1F-49BDB956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42.pn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1.pn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540.png"/><Relationship Id="rId6" Type="http://schemas.openxmlformats.org/officeDocument/2006/relationships/image" Target="../media/image550.png"/><Relationship Id="rId7" Type="http://schemas.openxmlformats.org/officeDocument/2006/relationships/image" Target="../media/image560.png"/><Relationship Id="rId8" Type="http://schemas.openxmlformats.org/officeDocument/2006/relationships/image" Target="../media/image6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1.png"/><Relationship Id="rId3" Type="http://schemas.openxmlformats.org/officeDocument/2006/relationships/image" Target="../media/image470.png"/><Relationship Id="rId4" Type="http://schemas.openxmlformats.org/officeDocument/2006/relationships/image" Target="../media/image480.png"/><Relationship Id="rId5" Type="http://schemas.openxmlformats.org/officeDocument/2006/relationships/image" Target="../media/image490.png"/><Relationship Id="rId6" Type="http://schemas.openxmlformats.org/officeDocument/2006/relationships/image" Target="../media/image500.png"/><Relationship Id="rId7" Type="http://schemas.openxmlformats.org/officeDocument/2006/relationships/image" Target="../media/image660.png"/><Relationship Id="rId8" Type="http://schemas.openxmlformats.org/officeDocument/2006/relationships/image" Target="../media/image670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4" Type="http://schemas.openxmlformats.org/officeDocument/2006/relationships/image" Target="../media/image650.png"/><Relationship Id="rId5" Type="http://schemas.openxmlformats.org/officeDocument/2006/relationships/image" Target="../media/image711.png"/><Relationship Id="rId6" Type="http://schemas.openxmlformats.org/officeDocument/2006/relationships/image" Target="../media/image720.png"/><Relationship Id="rId7" Type="http://schemas.openxmlformats.org/officeDocument/2006/relationships/image" Target="../media/image730.png"/><Relationship Id="rId8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19.png"/><Relationship Id="rId21" Type="http://schemas.openxmlformats.org/officeDocument/2006/relationships/image" Target="../media/image110.png"/><Relationship Id="rId10" Type="http://schemas.openxmlformats.org/officeDocument/2006/relationships/image" Target="../media/image10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0.png"/><Relationship Id="rId1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690.png"/><Relationship Id="rId8" Type="http://schemas.openxmlformats.org/officeDocument/2006/relationships/image" Target="../media/image700.png"/><Relationship Id="rId9" Type="http://schemas.openxmlformats.org/officeDocument/2006/relationships/image" Target="../media/image300.png"/><Relationship Id="rId10" Type="http://schemas.openxmlformats.org/officeDocument/2006/relationships/image" Target="../media/image7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4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0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32.png"/><Relationship Id="rId8" Type="http://schemas.openxmlformats.org/officeDocument/2006/relationships/image" Target="../media/image361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4" Type="http://schemas.openxmlformats.org/officeDocument/2006/relationships/image" Target="../media/image48.png"/><Relationship Id="rId5" Type="http://schemas.openxmlformats.org/officeDocument/2006/relationships/image" Target="../media/image351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350.png"/><Relationship Id="rId8" Type="http://schemas.openxmlformats.org/officeDocument/2006/relationships/image" Target="../media/image360.png"/><Relationship Id="rId9" Type="http://schemas.openxmlformats.org/officeDocument/2006/relationships/image" Target="../media/image370.png"/><Relationship Id="rId10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0239" y="1360612"/>
            <a:ext cx="9334500" cy="2032001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Beyond 1/2-Approximation for Submodular Maximization on Massive Data Streams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0280" y="4057186"/>
            <a:ext cx="7736196" cy="128535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 </a:t>
            </a:r>
            <a:r>
              <a:rPr lang="en-US" sz="2200" dirty="0" err="1" smtClean="0">
                <a:solidFill>
                  <a:srgbClr val="002060"/>
                </a:solidFill>
              </a:rPr>
              <a:t>Ashkan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</a:rPr>
              <a:t>Norouzi-Fard</a:t>
            </a:r>
            <a:r>
              <a:rPr lang="en-US" sz="2200" dirty="0" smtClean="0">
                <a:solidFill>
                  <a:srgbClr val="002060"/>
                </a:solidFill>
              </a:rPr>
              <a:t>, Jakub </a:t>
            </a:r>
            <a:r>
              <a:rPr lang="en-US" sz="2200" dirty="0" err="1" smtClean="0">
                <a:solidFill>
                  <a:srgbClr val="002060"/>
                </a:solidFill>
              </a:rPr>
              <a:t>Tarnawski</a:t>
            </a:r>
            <a:r>
              <a:rPr lang="en-US" sz="2200" dirty="0" smtClean="0">
                <a:solidFill>
                  <a:srgbClr val="002060"/>
                </a:solidFill>
              </a:rPr>
              <a:t>, Slobodan </a:t>
            </a:r>
            <a:r>
              <a:rPr lang="en-US" sz="2200" dirty="0" err="1">
                <a:solidFill>
                  <a:srgbClr val="002060"/>
                </a:solidFill>
              </a:rPr>
              <a:t>Mitrovi</a:t>
            </a:r>
            <a:r>
              <a:rPr lang="hr-HR" sz="2200" dirty="0" err="1" smtClean="0">
                <a:solidFill>
                  <a:srgbClr val="002060"/>
                </a:solidFill>
              </a:rPr>
              <a:t>ć</a:t>
            </a:r>
            <a:r>
              <a:rPr lang="hr-HR" sz="2200" dirty="0" smtClean="0">
                <a:solidFill>
                  <a:srgbClr val="002060"/>
                </a:solidFill>
              </a:rPr>
              <a:t>,</a:t>
            </a:r>
            <a:endParaRPr lang="hr-HR" sz="2200" dirty="0">
              <a:solidFill>
                <a:srgbClr val="002060"/>
              </a:solidFill>
            </a:endParaRPr>
          </a:p>
          <a:p>
            <a:pPr algn="ctr"/>
            <a:r>
              <a:rPr lang="en-US" sz="2200" dirty="0">
                <a:solidFill>
                  <a:srgbClr val="002060"/>
                </a:solidFill>
              </a:rPr>
              <a:t> </a:t>
            </a:r>
            <a:r>
              <a:rPr lang="en-US" sz="2200" dirty="0" smtClean="0">
                <a:solidFill>
                  <a:srgbClr val="002060"/>
                </a:solidFill>
              </a:rPr>
              <a:t>		Amir </a:t>
            </a:r>
            <a:r>
              <a:rPr lang="en-US" sz="2200" dirty="0" err="1" smtClean="0">
                <a:solidFill>
                  <a:srgbClr val="002060"/>
                </a:solidFill>
              </a:rPr>
              <a:t>Zandieh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Aida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Mousavifar</a:t>
            </a:r>
            <a:r>
              <a:rPr lang="en-US" sz="2200" dirty="0">
                <a:solidFill>
                  <a:srgbClr val="002060"/>
                </a:solidFill>
              </a:rPr>
              <a:t>,</a:t>
            </a:r>
            <a:r>
              <a:rPr lang="en-US" sz="2200" dirty="0" smtClean="0">
                <a:solidFill>
                  <a:srgbClr val="002060"/>
                </a:solidFill>
              </a:rPr>
              <a:t> Ola </a:t>
            </a:r>
            <a:r>
              <a:rPr lang="en-US" sz="2200" dirty="0" err="1">
                <a:solidFill>
                  <a:srgbClr val="002060"/>
                </a:solidFill>
              </a:rPr>
              <a:t>Svensson</a:t>
            </a:r>
            <a:endParaRPr lang="en-US" sz="2200" dirty="0">
              <a:solidFill>
                <a:srgbClr val="002060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348342"/>
            <a:ext cx="2108200" cy="10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68558" y="2866472"/>
                <a:ext cx="10018713" cy="705678"/>
              </a:xfrm>
            </p:spPr>
            <p:txBody>
              <a:bodyPr>
                <a:noAutofit/>
              </a:bodyPr>
              <a:lstStyle/>
              <a:p>
                <a:r>
                  <a:rPr lang="en-US" sz="4400" dirty="0">
                    <a:solidFill>
                      <a:srgbClr val="002060"/>
                    </a:solidFill>
                  </a:rPr>
                  <a:t>Can 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we </a:t>
                </a:r>
                <a:r>
                  <a:rPr lang="en-US" sz="4400" dirty="0">
                    <a:solidFill>
                      <a:srgbClr val="002060"/>
                    </a:solidFill>
                  </a:rPr>
                  <a:t>do better than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charset="0"/>
                      </a:rPr>
                      <m:t>1</m:t>
                    </m:r>
                    <m:r>
                      <m:rPr>
                        <m:lit/>
                      </m:rPr>
                      <a:rPr lang="en-US" sz="4400" i="1">
                        <a:solidFill>
                          <a:srgbClr val="002060"/>
                        </a:solidFill>
                        <a:latin typeface="Cambria Math" charset="0"/>
                      </a:rPr>
                      <m:t>/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68558" y="2866472"/>
                <a:ext cx="10018713" cy="705678"/>
              </a:xfrm>
              <a:blipFill rotWithShape="0">
                <a:blip r:embed="rId2"/>
                <a:stretch>
                  <a:fillRect t="-19828" b="-47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5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077" y="3229337"/>
            <a:ext cx="9552564" cy="26969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</a:t>
            </a:r>
            <a:r>
              <a:rPr lang="en-US" sz="2000" dirty="0"/>
              <a:t>hardness includes </a:t>
            </a:r>
            <a:r>
              <a:rPr lang="en-US" sz="2000" dirty="0">
                <a:solidFill>
                  <a:srgbClr val="FF0000"/>
                </a:solidFill>
              </a:rPr>
              <a:t>randomized algorithms</a:t>
            </a:r>
            <a:r>
              <a:rPr lang="en-US" sz="2000" dirty="0"/>
              <a:t>, and </a:t>
            </a:r>
            <a:r>
              <a:rPr lang="en-US" sz="2000" dirty="0" smtClean="0"/>
              <a:t>applies even for 		</a:t>
            </a:r>
            <a:r>
              <a:rPr lang="en-US" sz="2000" dirty="0" smtClean="0">
                <a:solidFill>
                  <a:srgbClr val="FF0000"/>
                </a:solidFill>
              </a:rPr>
              <a:t>estimating</a:t>
            </a:r>
            <a:r>
              <a:rPr lang="en-US" sz="2000" dirty="0" smtClean="0"/>
              <a:t>  the optimum value</a:t>
            </a:r>
          </a:p>
          <a:p>
            <a:endParaRPr lang="en-US" sz="800" dirty="0"/>
          </a:p>
          <a:p>
            <a:pPr>
              <a:buFont typeface="Arial" charset="0"/>
              <a:buChar char="•"/>
            </a:pPr>
            <a:r>
              <a:rPr lang="en-US" sz="2000" dirty="0" smtClean="0"/>
              <a:t>Proof </a:t>
            </a:r>
            <a:r>
              <a:rPr lang="en-US" sz="2000" dirty="0"/>
              <a:t>via communication </a:t>
            </a:r>
            <a:r>
              <a:rPr lang="en-US" sz="2000" dirty="0" smtClean="0"/>
              <a:t>complexity</a:t>
            </a:r>
          </a:p>
          <a:p>
            <a:pPr>
              <a:buFont typeface="Arial" charset="0"/>
              <a:buChar char="•"/>
            </a:pPr>
            <a:endParaRPr lang="en-US" sz="800" dirty="0" smtClean="0"/>
          </a:p>
          <a:p>
            <a:r>
              <a:rPr lang="en-US" sz="2000" dirty="0"/>
              <a:t> </a:t>
            </a:r>
            <a:r>
              <a:rPr lang="en-US" sz="2000" dirty="0" smtClean="0"/>
              <a:t>This </a:t>
            </a:r>
            <a:r>
              <a:rPr lang="en-US" sz="2000" dirty="0"/>
              <a:t>bound pertains to </a:t>
            </a:r>
            <a:r>
              <a:rPr lang="en-US" sz="2000" dirty="0" smtClean="0">
                <a:solidFill>
                  <a:srgbClr val="FF0000"/>
                </a:solidFill>
              </a:rPr>
              <a:t>arbitrary-order streams</a:t>
            </a:r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990847" y="1082510"/>
            <a:ext cx="9259746" cy="1855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051960" y="1533088"/>
                <a:ext cx="9389943" cy="13782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 smtClean="0"/>
                  <a:t>Any algorithm for streaming submodular maximization that only </a:t>
                </a:r>
                <a:r>
                  <a:rPr lang="en-US" sz="2200" dirty="0">
                    <a:solidFill>
                      <a:srgbClr val="FF0000"/>
                    </a:solidFill>
                  </a:rPr>
                  <a:t>queries </a:t>
                </a:r>
                <a:r>
                  <a:rPr lang="en-US" sz="2200" dirty="0"/>
                  <a:t>the value of the submodular function </a:t>
                </a:r>
                <a:r>
                  <a:rPr lang="en-US" sz="2200" dirty="0">
                    <a:solidFill>
                      <a:srgbClr val="FF0000"/>
                    </a:solidFill>
                  </a:rPr>
                  <a:t>on feasible sets </a:t>
                </a:r>
                <a:r>
                  <a:rPr lang="en-US" sz="2200" dirty="0"/>
                  <a:t>(sets of cardinality at most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200" dirty="0"/>
                  <a:t>) and </a:t>
                </a:r>
                <a:r>
                  <a:rPr lang="en-US" sz="2200" dirty="0" smtClean="0"/>
                  <a:t>is 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srgbClr val="FF0000"/>
                        </a:solidFill>
                        <a:latin typeface="Cambria Math" charset="0"/>
                      </a:rPr>
                      <m:t>&gt;0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charset="0"/>
                      </a:rPr>
                      <m:t>.5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-approximation </a:t>
                </a:r>
                <a:r>
                  <a:rPr lang="en-US" sz="2200" dirty="0"/>
                  <a:t>must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rgbClr val="FF0000"/>
                        </a:solidFill>
                        <a:latin typeface="Cambria Math" charset="0"/>
                      </a:rPr>
                      <m:t>Ω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200" i="1">
                        <a:solidFill>
                          <a:srgbClr val="FF0000"/>
                        </a:solidFill>
                        <a:latin typeface="Cambria Math" charset="0"/>
                      </a:rPr>
                      <m:t>k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memory</a:t>
                </a:r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960" y="1533088"/>
                <a:ext cx="9389943" cy="1378228"/>
              </a:xfrm>
              <a:prstGeom prst="rect">
                <a:avLst/>
              </a:prstGeom>
              <a:blipFill rotWithShape="0"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 Same Side Corner Rectangle 5"/>
          <p:cNvSpPr/>
          <p:nvPr/>
        </p:nvSpPr>
        <p:spPr>
          <a:xfrm>
            <a:off x="1990846" y="1082510"/>
            <a:ext cx="9259747" cy="450578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Theorem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6" b="95556" l="9778" r="89778">
                        <a14:foregroundMark x1="45778" y1="12889" x2="45778" y2="12889"/>
                        <a14:foregroundMark x1="45778" y1="88000" x2="45778" y2="88000"/>
                        <a14:foregroundMark x1="33778" y1="66667" x2="33778" y2="66667"/>
                        <a14:foregroundMark x1="33778" y1="73778" x2="33778" y2="73778"/>
                        <a14:foregroundMark x1="28000" y1="79111" x2="28000" y2="79111"/>
                        <a14:backgroundMark x1="42222" y1="73333" x2="42222" y2="73333"/>
                        <a14:backgroundMark x1="59556" y1="84889" x2="59556" y2="8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45" y="3564210"/>
            <a:ext cx="2882096" cy="28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9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919566" y="1967694"/>
                <a:ext cx="6803169" cy="2530429"/>
              </a:xfrm>
            </p:spPr>
            <p:txBody>
              <a:bodyPr>
                <a:noAutofit/>
              </a:bodyPr>
              <a:lstStyle/>
              <a:p>
                <a:r>
                  <a:rPr lang="en-US" sz="4400" dirty="0">
                    <a:solidFill>
                      <a:srgbClr val="002060"/>
                    </a:solidFill>
                  </a:rPr>
                  <a:t>Can we do better than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 charset="0"/>
                      </a:rPr>
                      <m:t>1</m:t>
                    </m:r>
                    <m:r>
                      <m:rPr>
                        <m:lit/>
                      </m:rPr>
                      <a:rPr lang="en-US" sz="4400" i="1">
                        <a:solidFill>
                          <a:srgbClr val="002060"/>
                        </a:solidFill>
                        <a:latin typeface="Cambria Math" charset="0"/>
                      </a:rPr>
                      <m:t>/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 </a:t>
                </a:r>
                <a:br>
                  <a:rPr lang="en-US" sz="4400" dirty="0">
                    <a:solidFill>
                      <a:srgbClr val="002060"/>
                    </a:solidFill>
                  </a:rPr>
                </a:br>
                <a:r>
                  <a:rPr lang="en-US" sz="4400" dirty="0">
                    <a:solidFill>
                      <a:srgbClr val="002060"/>
                    </a:solidFill>
                  </a:rPr>
                  <a:t>in random streams ?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19566" y="1967694"/>
                <a:ext cx="6803169" cy="253042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11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529" y="3634395"/>
            <a:ext cx="2698219" cy="30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06597" y="2075994"/>
            <a:ext cx="9173044" cy="15427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221122" y="2526572"/>
                <a:ext cx="9359961" cy="10111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 smtClean="0"/>
                  <a:t>There </a:t>
                </a:r>
                <a:r>
                  <a:rPr lang="en-US" sz="2200" dirty="0"/>
                  <a:t>exists a family of instances on </a:t>
                </a:r>
                <a:r>
                  <a:rPr lang="en-US" sz="2200" dirty="0" smtClean="0"/>
                  <a:t>which the </a:t>
                </a:r>
                <a:r>
                  <a:rPr lang="en-US" sz="2200" dirty="0"/>
                  <a:t>approximation ratio of </a:t>
                </a:r>
                <a:r>
                  <a:rPr lang="en-US" sz="2200" dirty="0" smtClean="0"/>
                  <a:t>SIEVE-STREAMING</a:t>
                </a:r>
                <a:r>
                  <a:rPr lang="en-US" sz="2200" dirty="0"/>
                  <a:t> is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≤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charset="0"/>
                      </a:rPr>
                      <m:t>0.5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𝑜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charset="0"/>
                      </a:rPr>
                      <m:t>(1)</m:t>
                    </m:r>
                  </m:oMath>
                </a14:m>
                <a:r>
                  <a:rPr lang="en-US" sz="2200" dirty="0"/>
                  <a:t> </a:t>
                </a:r>
                <a:r>
                  <a:rPr lang="en-US" sz="2200" dirty="0" smtClean="0"/>
                  <a:t>even </a:t>
                </a:r>
                <a:r>
                  <a:rPr lang="en-US" sz="2200" dirty="0"/>
                  <a:t>if elements arrive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in random order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22" y="2526572"/>
                <a:ext cx="9359961" cy="1011198"/>
              </a:xfrm>
              <a:prstGeom prst="rect">
                <a:avLst/>
              </a:prstGeom>
              <a:blipFill rotWithShape="0">
                <a:blip r:embed="rId2"/>
                <a:stretch>
                  <a:fillRect l="-846" b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 Same Side Corner Rectangle 7"/>
          <p:cNvSpPr/>
          <p:nvPr/>
        </p:nvSpPr>
        <p:spPr>
          <a:xfrm>
            <a:off x="2111772" y="2075994"/>
            <a:ext cx="9167868" cy="450578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Theorem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91852" y="295999"/>
                <a:ext cx="91730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2060"/>
                    </a:solidFill>
                  </a:rPr>
                  <a:t>Does </a:t>
                </a:r>
                <a:r>
                  <a:rPr lang="en-US" sz="2800" dirty="0">
                    <a:solidFill>
                      <a:srgbClr val="002060"/>
                    </a:solidFill>
                  </a:rPr>
                  <a:t>SIEVE -STREAMING 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beat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charset="0"/>
                      </a:rPr>
                      <m:t>1</m:t>
                    </m:r>
                    <m:r>
                      <m:rPr>
                        <m:lit/>
                      </m:rPr>
                      <a:rPr lang="en-US" sz="2800" i="1">
                        <a:solidFill>
                          <a:srgbClr val="002060"/>
                        </a:solidFill>
                        <a:latin typeface="Cambria Math" charset="0"/>
                      </a:rPr>
                      <m:t>/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 </a:t>
                </a:r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rgbClr val="002060"/>
                    </a:solidFill>
                  </a:rPr>
                  <a:t>in </a:t>
                </a:r>
                <a:r>
                  <a:rPr lang="en-US" sz="2800" dirty="0">
                    <a:solidFill>
                      <a:srgbClr val="002060"/>
                    </a:solidFill>
                  </a:rPr>
                  <a:t>random streams ?</a:t>
                </a:r>
                <a:endParaRPr lang="en-US" sz="2800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52" y="295999"/>
                <a:ext cx="9173044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6" b="95556" l="9778" r="89778">
                        <a14:foregroundMark x1="45778" y1="12889" x2="45778" y2="12889"/>
                        <a14:foregroundMark x1="45778" y1="88000" x2="45778" y2="88000"/>
                        <a14:foregroundMark x1="33778" y1="66667" x2="33778" y2="66667"/>
                        <a14:foregroundMark x1="33778" y1="73778" x2="33778" y2="73778"/>
                        <a14:foregroundMark x1="28000" y1="79111" x2="28000" y2="79111"/>
                        <a14:backgroundMark x1="42222" y1="73333" x2="42222" y2="73333"/>
                        <a14:backgroundMark x1="59556" y1="84889" x2="59556" y2="8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99" y="3715146"/>
            <a:ext cx="2615378" cy="26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24540" y="2276846"/>
            <a:ext cx="8346545" cy="1855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738663" y="2727424"/>
                <a:ext cx="8037367" cy="12311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000" dirty="0" smtClean="0"/>
                  <a:t>There </a:t>
                </a:r>
                <a:r>
                  <a:rPr lang="en-US" sz="2000" dirty="0"/>
                  <a:t>exists an algorithm </a:t>
                </a:r>
                <a:r>
                  <a:rPr lang="en-US" sz="2000" dirty="0" smtClean="0"/>
                  <a:t>SALSA </a:t>
                </a:r>
                <a:r>
                  <a:rPr lang="en-US" sz="2000" dirty="0"/>
                  <a:t>such that, for any stream of elements that arrive in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random order</a:t>
                </a:r>
                <a:r>
                  <a:rPr lang="en-US" sz="2000" dirty="0"/>
                  <a:t>, the value of the solution returned by </a:t>
                </a:r>
                <a:r>
                  <a:rPr lang="en-US" sz="2000" dirty="0" smtClean="0"/>
                  <a:t>SALSA</a:t>
                </a:r>
                <a:r>
                  <a:rPr lang="en-US" sz="2000" dirty="0"/>
                  <a:t>  is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FF0000"/>
                        </a:solidFill>
                        <a:latin typeface="Cambria Math" charset="0"/>
                      </a:rPr>
                      <m:t>OPT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charset="0"/>
                      </a:rPr>
                      <m:t>(0.5+</m:t>
                    </m:r>
                    <m:r>
                      <a:rPr lang="mr-IN" sz="2000" i="1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in </a:t>
                </a:r>
                <a:r>
                  <a:rPr lang="en-US" sz="2000" dirty="0"/>
                  <a:t>expectation. SALSA </a:t>
                </a:r>
                <a:r>
                  <a:rPr lang="en-US" sz="2000" dirty="0" smtClean="0"/>
                  <a:t>uses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</a:rPr>
                      <m:t>𝑂</m:t>
                    </m:r>
                    <m:r>
                      <a:rPr lang="en-US" sz="2000" i="1" dirty="0">
                        <a:latin typeface="Cambria Math" charset="0"/>
                      </a:rPr>
                      <m:t>(</m:t>
                    </m:r>
                    <m:r>
                      <a:rPr lang="en-US" sz="2000" i="1" dirty="0">
                        <a:latin typeface="Cambria Math" charset="0"/>
                      </a:rPr>
                      <m:t>𝑘</m:t>
                    </m:r>
                    <m:func>
                      <m:func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000" i="1" dirty="0">
                            <a:latin typeface="Cambria Math" charset="0"/>
                          </a:rPr>
                          <m:t>𝑘</m:t>
                        </m:r>
                      </m:e>
                    </m:func>
                    <m:r>
                      <a:rPr lang="en-US" sz="20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 memory.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63" y="2727424"/>
                <a:ext cx="8037367" cy="1231116"/>
              </a:xfrm>
              <a:prstGeom prst="rect">
                <a:avLst/>
              </a:prstGeom>
              <a:blipFill rotWithShape="0">
                <a:blip r:embed="rId2"/>
                <a:stretch>
                  <a:fillRect l="-758" r="-758" b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 Same Side Corner Rectangle 5"/>
          <p:cNvSpPr/>
          <p:nvPr/>
        </p:nvSpPr>
        <p:spPr>
          <a:xfrm>
            <a:off x="2629052" y="2276846"/>
            <a:ext cx="8342033" cy="450578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Theorem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407802" y="548548"/>
                <a:ext cx="6687421" cy="1411584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</a:rPr>
                  <a:t>Can we do better than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charset="0"/>
                      </a:rPr>
                      <m:t>1</m:t>
                    </m:r>
                    <m:r>
                      <m:rPr>
                        <m:lit/>
                      </m:rPr>
                      <a:rPr lang="en-US" sz="3200" i="1">
                        <a:solidFill>
                          <a:srgbClr val="002060"/>
                        </a:solidFill>
                        <a:latin typeface="Cambria Math" charset="0"/>
                      </a:rPr>
                      <m:t>/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br>
                  <a:rPr lang="en-US" sz="3200" dirty="0">
                    <a:solidFill>
                      <a:srgbClr val="002060"/>
                    </a:solidFill>
                  </a:rPr>
                </a:br>
                <a:r>
                  <a:rPr lang="en-US" sz="3200" dirty="0">
                    <a:solidFill>
                      <a:srgbClr val="002060"/>
                    </a:solidFill>
                  </a:rPr>
                  <a:t>in random streams 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07802" y="548548"/>
                <a:ext cx="6687421" cy="1411584"/>
              </a:xfrm>
              <a:blipFill rotWithShape="0">
                <a:blip r:embed="rId3"/>
                <a:stretch>
                  <a:fillRect b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13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5" b="8370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12" y="4004833"/>
            <a:ext cx="3646025" cy="32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537" y="425021"/>
            <a:ext cx="8100257" cy="6633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Main Idea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5709174" y="1537835"/>
            <a:ext cx="1753518" cy="4913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35863" y="1537835"/>
            <a:ext cx="4135788" cy="4913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02402" y="1535548"/>
                <a:ext cx="21332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%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402" y="1535548"/>
                <a:ext cx="213324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89146" y="1525741"/>
                <a:ext cx="42089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(1−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)%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146" y="1525741"/>
                <a:ext cx="420895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52171" y="1992329"/>
                <a:ext cx="183370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≥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?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𝑂𝑃𝑇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171" y="1992329"/>
                <a:ext cx="1833707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786171" y="2105053"/>
                <a:ext cx="184082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≥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?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𝑂𝑃𝑇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171" y="2105053"/>
                <a:ext cx="1840825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789258" y="4246379"/>
            <a:ext cx="399428" cy="1287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37971" y="5285405"/>
            <a:ext cx="399428" cy="248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366737" y="5391422"/>
            <a:ext cx="399428" cy="142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09205" y="4246379"/>
            <a:ext cx="399428" cy="1287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80439" y="4044885"/>
            <a:ext cx="399428" cy="14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845149" y="5285405"/>
            <a:ext cx="399428" cy="248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69311" y="5285405"/>
            <a:ext cx="399428" cy="248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98077" y="5391422"/>
            <a:ext cx="399428" cy="142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 flipV="1">
            <a:off x="8470500" y="4981863"/>
            <a:ext cx="356891" cy="1719375"/>
          </a:xfrm>
          <a:prstGeom prst="leftBrace">
            <a:avLst>
              <a:gd name="adj1" fmla="val 122383"/>
              <a:gd name="adj2" fmla="val 49436"/>
            </a:avLst>
          </a:prstGeom>
          <a:ln w="222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15406" y="6149443"/>
                <a:ext cx="4129743" cy="53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mr-IN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and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mr-IN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𝑂𝑃𝑇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406" y="6149443"/>
                <a:ext cx="4129743" cy="535916"/>
              </a:xfrm>
              <a:prstGeom prst="rect">
                <a:avLst/>
              </a:prstGeom>
              <a:blipFill rotWithShape="0">
                <a:blip r:embed="rId6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65202" y="5476070"/>
                <a:ext cx="3850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2" y="5476070"/>
                <a:ext cx="385060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53539" y="4856353"/>
            <a:ext cx="402702" cy="6773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04179" y="4737083"/>
            <a:ext cx="402702" cy="7965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51797" y="4737083"/>
            <a:ext cx="402702" cy="7965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98715" y="4856353"/>
            <a:ext cx="402702" cy="6773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82418" y="4737083"/>
            <a:ext cx="402702" cy="7965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899088" y="4843872"/>
            <a:ext cx="402702" cy="6773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46379" y="4701739"/>
            <a:ext cx="402702" cy="7965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932231" y="4044885"/>
            <a:ext cx="1700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  <a:r>
              <a:rPr lang="en-US" sz="2800" dirty="0">
                <a:solidFill>
                  <a:srgbClr val="FF0000"/>
                </a:solidFill>
              </a:rPr>
              <a:t>Balanced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121279" y="3357850"/>
            <a:ext cx="1482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  <a:r>
              <a:rPr lang="en-US" sz="2800" dirty="0" smtClean="0">
                <a:solidFill>
                  <a:srgbClr val="00B0F0"/>
                </a:solidFill>
              </a:rPr>
              <a:t>Dense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710055" y="1495049"/>
            <a:ext cx="9053556" cy="528087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Adaptive </a:t>
            </a:r>
            <a:r>
              <a:rPr lang="en-US" dirty="0" smtClean="0"/>
              <a:t>thresholds </a:t>
            </a:r>
            <a:r>
              <a:rPr lang="en-US" sz="2000" dirty="0" smtClean="0"/>
              <a:t>	</a:t>
            </a:r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710055" y="2748891"/>
            <a:ext cx="9053556" cy="717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Structure of OPT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14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/>
      <p:bldP spid="11" grpId="0"/>
      <p:bldP spid="12" grpId="0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5" grpId="0" animBg="1"/>
      <p:bldP spid="26" grpId="0" animBg="1"/>
      <p:bldP spid="29" grpId="0" animBg="1"/>
      <p:bldP spid="33" grpId="0"/>
      <p:bldP spid="34" grpId="0"/>
      <p:bldP spid="9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2" grpId="0" animBg="1"/>
      <p:bldP spid="44" grpId="0"/>
      <p:bldP spid="45" grpId="0"/>
      <p:bldP spid="32" grpId="0" build="p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6886171" y="5001362"/>
            <a:ext cx="2995738" cy="6102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7222950" y="3586618"/>
            <a:ext cx="599306" cy="20249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8537858" y="3586618"/>
            <a:ext cx="628449" cy="20249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2352244" y="4631541"/>
            <a:ext cx="2782701" cy="9937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1200152" y="1099931"/>
            <a:ext cx="476978" cy="14842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515253" y="1099931"/>
            <a:ext cx="530087" cy="14842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778444" y="1099931"/>
            <a:ext cx="530087" cy="14842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104246" y="1099931"/>
            <a:ext cx="530087" cy="14842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88236"/>
            <a:ext cx="10018713" cy="71893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Balanced Case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236768" y="2208487"/>
            <a:ext cx="265043" cy="2517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36765" y="1214574"/>
            <a:ext cx="265043" cy="251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36765" y="1547535"/>
            <a:ext cx="265043" cy="2517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36764" y="1875526"/>
            <a:ext cx="265043" cy="2517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99377" y="2203517"/>
            <a:ext cx="265043" cy="2517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378" y="1214574"/>
            <a:ext cx="265043" cy="251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99378" y="1547535"/>
            <a:ext cx="265043" cy="251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377" y="1875526"/>
            <a:ext cx="265043" cy="2517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40825" y="2208487"/>
            <a:ext cx="265043" cy="251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40822" y="1214574"/>
            <a:ext cx="265043" cy="2517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40822" y="1547535"/>
            <a:ext cx="265043" cy="2517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40821" y="1875526"/>
            <a:ext cx="265043" cy="2517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332573" y="2203517"/>
            <a:ext cx="265043" cy="25179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332574" y="1214574"/>
            <a:ext cx="265043" cy="251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332574" y="1547535"/>
            <a:ext cx="265043" cy="2517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332573" y="1875526"/>
            <a:ext cx="265043" cy="2517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7266" y="1217221"/>
                <a:ext cx="7336138" cy="528087"/>
              </a:xfrm>
            </p:spPr>
            <p:txBody>
              <a:bodyPr>
                <a:no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/>
                  <a:t>Simplifying </a:t>
                </a:r>
                <a:r>
                  <a:rPr lang="en-US" dirty="0" smtClean="0"/>
                  <a:t>assumption: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∀ </m:t>
                    </m:r>
                    <m:r>
                      <a:rPr lang="en-US" sz="2000" i="1">
                        <a:latin typeface="Cambria Math" charset="0"/>
                      </a:rPr>
                      <m:t>𝑜</m:t>
                    </m:r>
                    <m:r>
                      <a:rPr lang="en-US" sz="2000" i="1">
                        <a:latin typeface="Cambria Math" charset="0"/>
                      </a:rPr>
                      <m:t>∈</m:t>
                    </m:r>
                    <m:r>
                      <a:rPr lang="en-US" sz="2000" i="1">
                        <a:latin typeface="Cambria Math" charset="0"/>
                      </a:rPr>
                      <m:t>𝑂</m:t>
                    </m:r>
                    <m:r>
                      <a:rPr lang="en-US" sz="2000" i="1">
                        <a:latin typeface="Cambria Math" charset="0"/>
                      </a:rPr>
                      <m:t>,  </m:t>
                    </m:r>
                    <m:r>
                      <a:rPr lang="en-US" sz="20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𝑜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charset="0"/>
                      </a:rPr>
                      <m:t>OPT</m:t>
                    </m:r>
                    <m:r>
                      <a:rPr lang="en-US" sz="2000" i="1">
                        <a:latin typeface="Cambria Math" charset="0"/>
                      </a:rPr>
                      <m:t>/</m:t>
                    </m:r>
                    <m:r>
                      <a:rPr lang="en-US" sz="20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7266" y="1217221"/>
                <a:ext cx="7336138" cy="528087"/>
              </a:xfrm>
              <a:blipFill rotWithShape="0">
                <a:blip r:embed="rId2"/>
                <a:stretch>
                  <a:fillRect l="-2161" t="-62791" b="-8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050374" y="2574921"/>
                <a:ext cx="740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374" y="2574921"/>
                <a:ext cx="74018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095001" y="2584175"/>
                <a:ext cx="740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001" y="2584175"/>
                <a:ext cx="74018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385253" y="2584175"/>
                <a:ext cx="740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253" y="2584175"/>
                <a:ext cx="74018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75505" y="2594115"/>
                <a:ext cx="740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505" y="2594115"/>
                <a:ext cx="74018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141032" y="2856860"/>
                <a:ext cx="204524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≥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?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(0.5+</m:t>
                      </m:r>
                      <m:r>
                        <a:rPr lang="en-US" b="0" i="1" smtClean="0">
                          <a:latin typeface="Cambria Math" charset="0"/>
                        </a:rPr>
                        <m:t>𝜖</m:t>
                      </m:r>
                      <m:r>
                        <a:rPr lang="en-US" b="0" i="1" smtClean="0">
                          <a:latin typeface="Cambria Math" charset="0"/>
                        </a:rPr>
                        <m:t>)⋅</m:t>
                      </m:r>
                      <m:f>
                        <m:fPr>
                          <m:ctrlPr>
                            <a:rPr lang="mr-IN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𝑂𝑃𝑇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2" y="2856860"/>
                <a:ext cx="2045240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2260214" y="2308748"/>
            <a:ext cx="2008552" cy="43825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375551" y="2308748"/>
            <a:ext cx="3721699" cy="43825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88865" y="2269259"/>
                <a:ext cx="1179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10%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865" y="2269259"/>
                <a:ext cx="117944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68766" y="2276602"/>
                <a:ext cx="3913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90%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66" y="2276602"/>
                <a:ext cx="391347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2608519" y="5216006"/>
            <a:ext cx="265043" cy="2517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08519" y="3855559"/>
            <a:ext cx="265043" cy="251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608519" y="4316127"/>
            <a:ext cx="265043" cy="2517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08519" y="4776695"/>
            <a:ext cx="265043" cy="2517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271128" y="5211036"/>
            <a:ext cx="265043" cy="2517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271132" y="3855559"/>
            <a:ext cx="265043" cy="251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271132" y="4316127"/>
            <a:ext cx="265043" cy="251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271132" y="4776695"/>
            <a:ext cx="265043" cy="2517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933737" y="5216006"/>
            <a:ext cx="265043" cy="251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933737" y="3855559"/>
            <a:ext cx="265043" cy="2517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933737" y="4316127"/>
            <a:ext cx="265043" cy="2517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933737" y="4776695"/>
            <a:ext cx="265043" cy="2517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625485" y="5211036"/>
            <a:ext cx="265043" cy="25179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25489" y="3855559"/>
            <a:ext cx="265043" cy="251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625489" y="4316127"/>
            <a:ext cx="265043" cy="2517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625489" y="4776695"/>
            <a:ext cx="265043" cy="2517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380212" y="5142275"/>
            <a:ext cx="265043" cy="2517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380212" y="3719743"/>
            <a:ext cx="265043" cy="251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380212" y="4180311"/>
            <a:ext cx="265043" cy="2517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380212" y="4623339"/>
            <a:ext cx="265043" cy="2517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042821" y="5137305"/>
            <a:ext cx="265043" cy="2517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042825" y="3719743"/>
            <a:ext cx="265043" cy="251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042825" y="4180311"/>
            <a:ext cx="265043" cy="251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042825" y="4623339"/>
            <a:ext cx="265043" cy="2517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705430" y="5142275"/>
            <a:ext cx="265043" cy="251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705430" y="3719743"/>
            <a:ext cx="265043" cy="2517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705430" y="4180311"/>
            <a:ext cx="265043" cy="2517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705430" y="4623339"/>
            <a:ext cx="265043" cy="2517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9397178" y="5137305"/>
            <a:ext cx="265043" cy="25179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9397182" y="3719743"/>
            <a:ext cx="265043" cy="251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9397182" y="4180311"/>
            <a:ext cx="265043" cy="2517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9397182" y="4623339"/>
            <a:ext cx="265043" cy="2517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3042108" y="5780134"/>
                <a:ext cx="14875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𝑓</m:t>
                    </m:r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is large</a:t>
                </a:r>
                <a:endParaRPr lang="en-US" sz="20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108" y="5780134"/>
                <a:ext cx="1487587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2049" t="-6061" r="-368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6886170" y="5794419"/>
                <a:ext cx="30971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000" dirty="0" smtClean="0"/>
                  <a:t> contains elements of OPT</a:t>
                </a:r>
                <a:endParaRPr lang="en-US" sz="2000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170" y="5794419"/>
                <a:ext cx="3097130" cy="400110"/>
              </a:xfrm>
              <a:prstGeom prst="rect">
                <a:avLst/>
              </a:prstGeom>
              <a:blipFill rotWithShape="0">
                <a:blip r:embed="rId11"/>
                <a:stretch>
                  <a:fillRect t="-7692" r="-118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ounded Rectangle 91"/>
          <p:cNvSpPr/>
          <p:nvPr/>
        </p:nvSpPr>
        <p:spPr>
          <a:xfrm>
            <a:off x="3738600" y="1922056"/>
            <a:ext cx="259129" cy="8085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2380075" y="1922056"/>
            <a:ext cx="259129" cy="8085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1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873562" y="6246876"/>
                <a:ext cx="19258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562" y="6246876"/>
                <a:ext cx="1925848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4747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269395" y="6241112"/>
                <a:ext cx="27237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ea typeface="Cambria Math" charset="0"/>
                  <a:cs typeface="Cambria Math" charset="0"/>
                </a:endParaRP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	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395" y="6241112"/>
                <a:ext cx="2723713" cy="1015663"/>
              </a:xfrm>
              <a:prstGeom prst="rect">
                <a:avLst/>
              </a:prstGeom>
              <a:blipFill rotWithShape="0">
                <a:blip r:embed="rId14"/>
                <a:stretch>
                  <a:fillRect t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461934" y="2823357"/>
                <a:ext cx="142423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≥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?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mr-IN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𝑂𝑃𝑇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934" y="2823357"/>
                <a:ext cx="1424236" cy="6127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4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8" grpId="0" animBg="1"/>
      <p:bldP spid="87" grpId="0" animBg="1"/>
      <p:bldP spid="69" grpId="0" animBg="1"/>
      <p:bldP spid="24" grpId="0" animBg="1"/>
      <p:bldP spid="23" grpId="0" animBg="1"/>
      <p:bldP spid="22" grpId="0" animBg="1"/>
      <p:bldP spid="21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5" grpId="0"/>
      <p:bldP spid="29" grpId="0"/>
      <p:bldP spid="30" grpId="0"/>
      <p:bldP spid="31" grpId="0"/>
      <p:bldP spid="32" grpId="0"/>
      <p:bldP spid="34" grpId="0" animBg="1"/>
      <p:bldP spid="35" grpId="0" animBg="1"/>
      <p:bldP spid="36" grpId="0"/>
      <p:bldP spid="37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/>
      <p:bldP spid="91" grpId="0"/>
      <p:bldP spid="92" grpId="0" animBg="1"/>
      <p:bldP spid="94" grpId="0" animBg="1"/>
      <p:bldP spid="93" grpId="0"/>
      <p:bldP spid="95" grpId="0"/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56" y="240463"/>
            <a:ext cx="10018713" cy="85639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Dense Case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48784" y="5719762"/>
                <a:ext cx="171848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≥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?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2</m:t>
                      </m:r>
                      <m:r>
                        <a:rPr lang="en-US" sz="2400" i="1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𝑂𝑃𝑇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784" y="5719762"/>
                <a:ext cx="1718483" cy="7861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77905" y="5719762"/>
                <a:ext cx="132517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≥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?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𝑂𝑃𝑇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10 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905" y="5719762"/>
                <a:ext cx="1325171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7949251" y="5097197"/>
            <a:ext cx="2036749" cy="49009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155577" y="5097197"/>
            <a:ext cx="4698733" cy="4913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77905" y="5065295"/>
                <a:ext cx="1179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20%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905" y="5065295"/>
                <a:ext cx="117944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91104" y="5097197"/>
                <a:ext cx="4233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80%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104" y="5097197"/>
                <a:ext cx="423348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480413" y="1534136"/>
            <a:ext cx="399428" cy="1287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29126" y="2573162"/>
            <a:ext cx="399428" cy="248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057892" y="2679179"/>
            <a:ext cx="399428" cy="142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800360" y="1534136"/>
            <a:ext cx="399428" cy="1287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171594" y="1332642"/>
            <a:ext cx="399428" cy="14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536304" y="2573162"/>
            <a:ext cx="399428" cy="248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165070" y="2679179"/>
            <a:ext cx="399428" cy="142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8517" y="2624399"/>
            <a:ext cx="399428" cy="248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141974" y="2692710"/>
            <a:ext cx="399428" cy="142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 flipV="1">
            <a:off x="6822591" y="1930556"/>
            <a:ext cx="356891" cy="2397501"/>
          </a:xfrm>
          <a:prstGeom prst="leftBrace">
            <a:avLst>
              <a:gd name="adj1" fmla="val 122383"/>
              <a:gd name="adj2" fmla="val 49436"/>
            </a:avLst>
          </a:prstGeom>
          <a:ln w="222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06561" y="3437200"/>
                <a:ext cx="4129743" cy="53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mr-IN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and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mr-IN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𝑂𝑃𝑇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561" y="3437200"/>
                <a:ext cx="4129743" cy="535916"/>
              </a:xfrm>
              <a:prstGeom prst="rect">
                <a:avLst/>
              </a:prstGeom>
              <a:blipFill rotWithShape="0">
                <a:blip r:embed="rId6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28299" y="2773860"/>
                <a:ext cx="3850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99" y="2773860"/>
                <a:ext cx="385060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446787" y="4315171"/>
            <a:ext cx="399428" cy="1272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95183" y="4487167"/>
            <a:ext cx="399428" cy="1101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02287" y="1673584"/>
            <a:ext cx="399428" cy="1199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965070" y="2679179"/>
            <a:ext cx="399428" cy="188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846748" y="2683030"/>
            <a:ext cx="399428" cy="184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410205" y="2751341"/>
            <a:ext cx="399428" cy="105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431664" y="4089777"/>
            <a:ext cx="399428" cy="14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9461910" y="4388226"/>
            <a:ext cx="399428" cy="1199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9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332277"/>
                  </p:ext>
                </p:extLst>
              </p:nvPr>
            </p:nvGraphicFramePr>
            <p:xfrm>
              <a:off x="2400383" y="1724628"/>
              <a:ext cx="8973687" cy="3692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3432"/>
                    <a:gridCol w="1627309"/>
                    <a:gridCol w="2113912"/>
                    <a:gridCol w="1869517"/>
                    <a:gridCol w="1869517"/>
                  </a:tblGrid>
                  <a:tr h="58951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# of passes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approximation-factor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memory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constraint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513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Greedy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[NWF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charset="0"/>
                                </a:rPr>
                                <m:t>‘78</m:t>
                              </m:r>
                            </m:oMath>
                          </a14:m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1−1/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dirty="0" smtClean="0">
                                    <a:latin typeface="Cambria Math" charset="0"/>
                                  </a:rPr>
                                  <m:t>e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Any submodular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28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[GK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charset="0"/>
                                </a:rPr>
                                <m:t>‘10</m:t>
                              </m:r>
                            </m:oMath>
                          </a14:m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(1/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𝜖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0.5</m:t>
                                </m:r>
                                <m:r>
                                  <a:rPr lang="en-US" b="0" i="0" dirty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charset="0"/>
                                  </a:rPr>
                                  <m:t>OPT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Bounded functions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553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[MV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charset="0"/>
                                </a:rPr>
                                <m:t>‘16</m:t>
                              </m:r>
                            </m:oMath>
                          </a14:m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(1/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𝜖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1−1/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dirty="0" smtClean="0">
                                    <a:latin typeface="Cambria Math" charset="0"/>
                                  </a:rPr>
                                  <m:t>e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dirty="0" smtClean="0"/>
                            <a:t>-coverage problem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816543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This </a:t>
                          </a:r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work</a:t>
                          </a:r>
                          <a:endParaRPr lang="en-US" sz="1800" kern="1200" dirty="0" smtClean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(1/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1−1/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e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  <m: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Any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submodular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332277"/>
                  </p:ext>
                </p:extLst>
              </p:nvPr>
            </p:nvGraphicFramePr>
            <p:xfrm>
              <a:off x="2400383" y="1724628"/>
              <a:ext cx="8973687" cy="3692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3432"/>
                    <a:gridCol w="1627309"/>
                    <a:gridCol w="2113912"/>
                    <a:gridCol w="1869517"/>
                    <a:gridCol w="1869517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# of passes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approximation-factor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memory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constraint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513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08" t="-88710" r="-502857" b="-33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2135" t="-88710" r="-361423" b="-33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7839" t="-88710" r="-178098" b="-33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80130" t="-88710" r="-101303" b="-33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Any submodular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28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08" t="-195000" r="-502857" b="-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2135" t="-195000" r="-361423" b="-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7839" t="-195000" r="-178098" b="-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80130" t="-195000" r="-101303" b="-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Bounded functions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55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08" t="-285484" r="-502857" b="-13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2135" t="-285484" r="-361423" b="-13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7839" t="-285484" r="-178098" b="-13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80130" t="-285484" r="-101303" b="-13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80130" t="-285484" r="-1303" b="-137097"/>
                          </a:stretch>
                        </a:blipFill>
                      </a:tcPr>
                    </a:tc>
                  </a:tr>
                  <a:tr h="816543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This </a:t>
                          </a:r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work</a:t>
                          </a:r>
                          <a:endParaRPr lang="en-US" sz="1800" kern="1200" dirty="0" smtClean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2135" t="-356716" r="-361423" b="-268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7839" t="-356716" r="-178098" b="-268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80130" t="-356716" r="-101303" b="-268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Any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submodular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5357" y="458846"/>
            <a:ext cx="10018713" cy="85639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Multiple-Pass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685" y="392180"/>
            <a:ext cx="3977962" cy="6633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Experiments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286" y="5390722"/>
            <a:ext cx="281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Maximum Coverage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4766" y="5385514"/>
            <a:ext cx="389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Exemplar-based Clustering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" b="3074"/>
          <a:stretch/>
        </p:blipFill>
        <p:spPr>
          <a:xfrm>
            <a:off x="7057727" y="1630471"/>
            <a:ext cx="4228595" cy="3604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r="6514" b="2416"/>
          <a:stretch/>
        </p:blipFill>
        <p:spPr>
          <a:xfrm>
            <a:off x="2139509" y="1630471"/>
            <a:ext cx="4293705" cy="35776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1093" y="6029772"/>
            <a:ext cx="3407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Data Set: </a:t>
            </a:r>
            <a:r>
              <a:rPr lang="en-US" sz="2000" dirty="0" smtClean="0"/>
              <a:t>Orkut </a:t>
            </a:r>
            <a:r>
              <a:rPr lang="en-US" sz="2000" smtClean="0"/>
              <a:t>social network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751374" y="6034868"/>
            <a:ext cx="281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 Set: </a:t>
            </a:r>
            <a:r>
              <a:rPr lang="en-US" sz="2000" dirty="0" err="1" smtClean="0"/>
              <a:t>Spambase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8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617" y="108978"/>
            <a:ext cx="10018713" cy="7112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Submodularity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26499" y="880501"/>
                <a:ext cx="9318831" cy="2507062"/>
              </a:xfrm>
            </p:spPr>
            <p:txBody>
              <a:bodyPr>
                <a:normAutofit/>
              </a:bodyPr>
              <a:lstStyle/>
              <a:p>
                <a:pPr marL="0" indent="0" defTabSz="91440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US" sz="2800" i="1" dirty="0" smtClean="0">
                    <a:latin typeface="Cambria Math" charset="0"/>
                  </a:rPr>
                  <a:t>ground set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𝑉</m:t>
                    </m:r>
                    <m:r>
                      <a:rPr lang="en-US" sz="32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32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{                                                }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6499" y="880501"/>
                <a:ext cx="9318831" cy="2507062"/>
              </a:xfrm>
              <a:blipFill rotWithShape="0">
                <a:blip r:embed="rId3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33911"/>
          <a:stretch/>
        </p:blipFill>
        <p:spPr>
          <a:xfrm flipH="1">
            <a:off x="8911455" y="1814920"/>
            <a:ext cx="559143" cy="703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5930" y="1811723"/>
            <a:ext cx="678233" cy="67823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flipH="1">
            <a:off x="6324070" y="1502350"/>
            <a:ext cx="1748757" cy="1422549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1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8600000" scaled="0"/>
          </a:gradFill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 r="10189"/>
          <a:stretch/>
        </p:blipFill>
        <p:spPr>
          <a:xfrm flipH="1">
            <a:off x="6449157" y="1835682"/>
            <a:ext cx="684992" cy="630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3339" y="1827765"/>
            <a:ext cx="696335" cy="601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314" y="1890177"/>
            <a:ext cx="729446" cy="552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24434" y="2662627"/>
                <a:ext cx="42801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                </m:t>
                        </m:r>
                      </m:e>
                    </m:d>
                    <m:r>
                      <a:rPr lang="en-US" sz="32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5400" dirty="0" smtClean="0"/>
                  <a:t> </a:t>
                </a:r>
                <a:endParaRPr lang="en-US" sz="5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434" y="2662627"/>
                <a:ext cx="4280108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 r="10189"/>
          <a:stretch/>
        </p:blipFill>
        <p:spPr>
          <a:xfrm>
            <a:off x="2592259" y="2904496"/>
            <a:ext cx="583099" cy="5365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36" y="2904496"/>
            <a:ext cx="592755" cy="5120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7552" y="2927746"/>
            <a:ext cx="277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cost, utility, </a:t>
            </a:r>
            <a:r>
              <a:rPr lang="mr-IN" sz="2400" dirty="0" smtClean="0"/>
              <a:t>…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flipH="1">
                <a:off x="6437522" y="2398614"/>
                <a:ext cx="1468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⊆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37522" y="2398614"/>
                <a:ext cx="1468642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2" b="100000" l="0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7" y="4778124"/>
            <a:ext cx="674379" cy="98993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516048" y="3943870"/>
            <a:ext cx="3206901" cy="187418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71175" y="4055035"/>
                <a:ext cx="31063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Oracle to evaluate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𝑓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b="0" dirty="0" smtClean="0"/>
                  <a:t>Given a subset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𝑆</m:t>
                    </m:r>
                    <m:r>
                      <a:rPr lang="en-US" sz="2400" b="0" i="1" dirty="0" smtClean="0">
                        <a:latin typeface="Cambria Math" charset="0"/>
                      </a:rPr>
                      <m:t>⊆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𝑉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b="0" dirty="0" smtClean="0"/>
                  <a:t>returns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𝑆</m:t>
                    </m:r>
                    <m:r>
                      <a:rPr lang="en-US" sz="2400" b="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75" y="4055035"/>
                <a:ext cx="3106371" cy="1200329"/>
              </a:xfrm>
              <a:prstGeom prst="rect">
                <a:avLst/>
              </a:prstGeom>
              <a:blipFill rotWithShape="0">
                <a:blip r:embed="rId13"/>
                <a:stretch>
                  <a:fillRect l="-2941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8864" y="1030518"/>
                <a:ext cx="919712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chemeClr val="accent1">
                      <a:lumMod val="75000"/>
                    </a:schemeClr>
                  </a:buClr>
                  <a:buSzPct val="145000"/>
                  <a:buFont typeface="Arial" charset="0"/>
                  <a:buChar char="•"/>
                </a:pPr>
                <a:r>
                  <a:rPr lang="en-US" sz="2400" dirty="0" smtClean="0"/>
                  <a:t>Set function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𝑓</m:t>
                    </m:r>
                    <m:r>
                      <a:rPr lang="en-US" sz="2400" i="1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𝑉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→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diminishing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returns </a:t>
                </a:r>
                <a:r>
                  <a:rPr lang="en-US" sz="2400" dirty="0"/>
                  <a:t>property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64" y="1030518"/>
                <a:ext cx="9197126" cy="461665"/>
              </a:xfrm>
              <a:prstGeom prst="rect">
                <a:avLst/>
              </a:prstGeom>
              <a:blipFill rotWithShape="0">
                <a:blip r:embed="rId14"/>
                <a:stretch>
                  <a:fillRect t="-103947" b="-1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81" y="4154392"/>
            <a:ext cx="814987" cy="81498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33911"/>
          <a:stretch/>
        </p:blipFill>
        <p:spPr>
          <a:xfrm>
            <a:off x="6878476" y="4155225"/>
            <a:ext cx="596052" cy="814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87911" y="5723970"/>
                <a:ext cx="30386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charset="0"/>
                        </a:rPr>
                        <m:t>𝐴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11" y="5723970"/>
                <a:ext cx="3038661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799258" y="5667642"/>
                <a:ext cx="30251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𝐵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258" y="5667642"/>
                <a:ext cx="3025150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030955" y="5600859"/>
                <a:ext cx="56433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≥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955" y="5600859"/>
                <a:ext cx="564330" cy="67710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20803" y="3578613"/>
                <a:ext cx="28223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∀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⊆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⊆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∉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803" y="3578613"/>
                <a:ext cx="2822371" cy="369332"/>
              </a:xfrm>
              <a:prstGeom prst="rect">
                <a:avLst/>
              </a:prstGeom>
              <a:blipFill rotWithShape="0">
                <a:blip r:embed="rId18"/>
                <a:stretch>
                  <a:fillRect t="-144262" b="-17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17274" y="5197123"/>
                <a:ext cx="70678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274" y="5197123"/>
                <a:ext cx="706784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urved Connector 64"/>
          <p:cNvCxnSpPr/>
          <p:nvPr/>
        </p:nvCxnSpPr>
        <p:spPr>
          <a:xfrm rot="10800000" flipV="1">
            <a:off x="6171666" y="4333496"/>
            <a:ext cx="619987" cy="387917"/>
          </a:xfrm>
          <a:prstGeom prst="curvedConnector3">
            <a:avLst>
              <a:gd name="adj1" fmla="val 50000"/>
            </a:avLst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Left Brace 65"/>
          <p:cNvSpPr/>
          <p:nvPr/>
        </p:nvSpPr>
        <p:spPr>
          <a:xfrm rot="16200000" flipV="1">
            <a:off x="9581782" y="4373465"/>
            <a:ext cx="289891" cy="1664079"/>
          </a:xfrm>
          <a:prstGeom prst="leftBrace">
            <a:avLst>
              <a:gd name="adj1" fmla="val 122383"/>
              <a:gd name="adj2" fmla="val 49436"/>
            </a:avLst>
          </a:prstGeom>
          <a:ln w="222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223605" y="5350450"/>
                <a:ext cx="10882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605" y="5350450"/>
                <a:ext cx="1088228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eft Brace 67"/>
          <p:cNvSpPr/>
          <p:nvPr/>
        </p:nvSpPr>
        <p:spPr>
          <a:xfrm rot="16200000" flipV="1">
            <a:off x="5670376" y="4591620"/>
            <a:ext cx="88576" cy="946451"/>
          </a:xfrm>
          <a:prstGeom prst="leftBrace">
            <a:avLst>
              <a:gd name="adj1" fmla="val 122383"/>
              <a:gd name="adj2" fmla="val 49436"/>
            </a:avLst>
          </a:prstGeom>
          <a:ln w="222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86" y="4192727"/>
            <a:ext cx="814987" cy="81498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33911"/>
          <a:stretch/>
        </p:blipFill>
        <p:spPr>
          <a:xfrm>
            <a:off x="11347304" y="4160200"/>
            <a:ext cx="596052" cy="814987"/>
          </a:xfrm>
          <a:prstGeom prst="rect">
            <a:avLst/>
          </a:prstGeom>
        </p:spPr>
      </p:pic>
      <p:cxnSp>
        <p:nvCxnSpPr>
          <p:cNvPr id="71" name="Curved Connector 70"/>
          <p:cNvCxnSpPr/>
          <p:nvPr/>
        </p:nvCxnSpPr>
        <p:spPr>
          <a:xfrm rot="10800000" flipV="1">
            <a:off x="10634094" y="4319608"/>
            <a:ext cx="619987" cy="387917"/>
          </a:xfrm>
          <a:prstGeom prst="curvedConnector3">
            <a:avLst>
              <a:gd name="adj1" fmla="val 50000"/>
            </a:avLst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33911"/>
          <a:stretch/>
        </p:blipFill>
        <p:spPr>
          <a:xfrm>
            <a:off x="9962715" y="4192727"/>
            <a:ext cx="596052" cy="814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6" grpId="0"/>
      <p:bldP spid="19" grpId="0"/>
      <p:bldP spid="20" grpId="0"/>
      <p:bldP spid="22" grpId="0" animBg="1"/>
      <p:bldP spid="24" grpId="0"/>
      <p:bldP spid="60" grpId="0"/>
      <p:bldP spid="61" grpId="0"/>
      <p:bldP spid="62" grpId="0"/>
      <p:bldP spid="63" grpId="0"/>
      <p:bldP spid="64" grpId="0"/>
      <p:bldP spid="66" grpId="0" animBg="1"/>
      <p:bldP spid="67" grpId="0"/>
      <p:bldP spid="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04291" y="308745"/>
            <a:ext cx="23805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Conclusion</a:t>
            </a:r>
            <a:endParaRPr lang="en-US" sz="3600" dirty="0">
              <a:solidFill>
                <a:srgbClr val="002060"/>
              </a:solidFill>
            </a:endParaRP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endParaRPr lang="en-US" sz="2400" b="0" dirty="0" smtClean="0">
              <a:solidFill>
                <a:srgbClr val="FF0000"/>
              </a:solidFill>
            </a:endParaRPr>
          </a:p>
          <a:p>
            <a:pPr algn="ctr"/>
            <a:endParaRPr lang="en-US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9130" y="1232074"/>
                <a:ext cx="8878957" cy="498281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Many problems in machine learning require selecting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representative subset </a:t>
                </a:r>
                <a:r>
                  <a:rPr lang="en-US" sz="2000" dirty="0" smtClean="0"/>
                  <a:t>out of a large data set</a:t>
                </a:r>
                <a:endParaRPr lang="en-US" sz="2000" dirty="0"/>
              </a:p>
              <a:p>
                <a:pPr lvl="1">
                  <a:buFont typeface="Courier New" charset="0"/>
                  <a:buChar char="o"/>
                </a:pPr>
                <a:r>
                  <a:rPr lang="en-US" sz="1900" dirty="0" smtClean="0"/>
                  <a:t>Monotone </a:t>
                </a:r>
                <a:r>
                  <a:rPr lang="en-US" sz="1900" dirty="0" smtClean="0">
                    <a:solidFill>
                      <a:srgbClr val="FF0000"/>
                    </a:solidFill>
                  </a:rPr>
                  <a:t>submodular maximization </a:t>
                </a:r>
                <a:r>
                  <a:rPr lang="en-US" sz="1900" dirty="0"/>
                  <a:t>problem subject to a cardinality </a:t>
                </a:r>
                <a:r>
                  <a:rPr lang="en-US" sz="1900" dirty="0" smtClean="0"/>
                  <a:t>constraint</a:t>
                </a:r>
              </a:p>
              <a:p>
                <a:pPr lvl="1">
                  <a:buFont typeface="Courier New" charset="0"/>
                  <a:buChar char="o"/>
                </a:pPr>
                <a:endParaRPr lang="en-US" sz="800" dirty="0" smtClean="0"/>
              </a:p>
              <a:p>
                <a:r>
                  <a:rPr lang="en-US" sz="2000" dirty="0" smtClean="0"/>
                  <a:t>For adversarial-order </a:t>
                </a:r>
                <a:r>
                  <a:rPr lang="en-US" sz="2000" dirty="0"/>
                  <a:t>streams,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charset="0"/>
                      </a:rPr>
                      <m:t>\2</m:t>
                    </m:r>
                  </m:oMath>
                </a14:m>
                <a:r>
                  <a:rPr lang="en-US" sz="2000" dirty="0" smtClean="0"/>
                  <a:t>-approximation </a:t>
                </a:r>
                <a:r>
                  <a:rPr lang="en-US" sz="2000" dirty="0"/>
                  <a:t>guarantee is </a:t>
                </a:r>
                <a:r>
                  <a:rPr lang="en-US" sz="2000" dirty="0" smtClean="0"/>
                  <a:t>tight</a:t>
                </a:r>
              </a:p>
              <a:p>
                <a:endParaRPr lang="en-US" sz="800" dirty="0" smtClean="0">
                  <a:solidFill>
                    <a:srgbClr val="FF0000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000" dirty="0"/>
                  <a:t>In many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real-world</a:t>
                </a:r>
                <a:r>
                  <a:rPr lang="en-US" sz="2000" dirty="0"/>
                  <a:t> scenarios the data arrives in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random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order</a:t>
                </a:r>
              </a:p>
              <a:p>
                <a:pPr lvl="1">
                  <a:buFont typeface="Courier New" charset="0"/>
                  <a:buChar char="o"/>
                </a:pPr>
                <a:r>
                  <a:rPr lang="en-US" dirty="0"/>
                  <a:t> </a:t>
                </a:r>
                <a:r>
                  <a:rPr lang="en-US" sz="1900" dirty="0" smtClean="0"/>
                  <a:t>achieve </a:t>
                </a:r>
                <a:r>
                  <a:rPr lang="en-US" sz="1900" dirty="0"/>
                  <a:t>a </a:t>
                </a:r>
                <a:r>
                  <a:rPr lang="en-US" sz="1900" dirty="0" smtClean="0"/>
                  <a:t>better than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charset="0"/>
                      </a:rPr>
                      <m:t>1\2</m:t>
                    </m:r>
                  </m:oMath>
                </a14:m>
                <a:r>
                  <a:rPr lang="en-US" sz="1900" dirty="0"/>
                  <a:t>-approximation</a:t>
                </a:r>
                <a:r>
                  <a:rPr lang="en-US" sz="1900" dirty="0" smtClean="0"/>
                  <a:t> guarantee</a:t>
                </a:r>
                <a:endParaRPr lang="en-US" sz="1900" dirty="0"/>
              </a:p>
              <a:p>
                <a:pPr>
                  <a:buFont typeface="Arial" charset="0"/>
                  <a:buChar char="•"/>
                </a:pPr>
                <a:endParaRPr lang="en-US" sz="800" dirty="0" smtClean="0">
                  <a:solidFill>
                    <a:srgbClr val="FF0000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000" dirty="0" smtClean="0"/>
                  <a:t>Open </a:t>
                </a:r>
                <a:r>
                  <a:rPr lang="en-US" sz="2000" dirty="0"/>
                  <a:t>problems: </a:t>
                </a:r>
              </a:p>
              <a:p>
                <a:pPr lvl="1">
                  <a:buFont typeface="Courier New" charset="0"/>
                  <a:buChar char="o"/>
                </a:pPr>
                <a:r>
                  <a:rPr lang="en-US" sz="1900" dirty="0" smtClean="0"/>
                  <a:t>What are the </a:t>
                </a:r>
                <a:r>
                  <a:rPr lang="en-US" sz="1900" dirty="0" smtClean="0">
                    <a:solidFill>
                      <a:srgbClr val="FF0000"/>
                    </a:solidFill>
                  </a:rPr>
                  <a:t>best achievable</a:t>
                </a:r>
                <a:r>
                  <a:rPr lang="en-US" sz="1900" dirty="0" smtClean="0"/>
                  <a:t> bounds for </a:t>
                </a:r>
                <a:r>
                  <a:rPr lang="en-US" sz="1900" dirty="0" smtClean="0">
                    <a:solidFill>
                      <a:srgbClr val="FF0000"/>
                    </a:solidFill>
                  </a:rPr>
                  <a:t>random</a:t>
                </a:r>
                <a:r>
                  <a:rPr lang="en-US" sz="1900" dirty="0" smtClean="0"/>
                  <a:t> streams?</a:t>
                </a:r>
              </a:p>
              <a:p>
                <a:pPr lvl="1">
                  <a:buFont typeface="Courier New" charset="0"/>
                  <a:buChar char="o"/>
                </a:pPr>
                <a:r>
                  <a:rPr lang="en-US" dirty="0" smtClean="0"/>
                  <a:t>Hardness </a:t>
                </a:r>
                <a:r>
                  <a:rPr lang="en-US" dirty="0"/>
                  <a:t>result under no </a:t>
                </a:r>
                <a:r>
                  <a:rPr lang="en-US" dirty="0" smtClean="0"/>
                  <a:t>assumption?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9130" y="1232074"/>
                <a:ext cx="8878957" cy="4982818"/>
              </a:xfrm>
              <a:blipFill rotWithShape="0">
                <a:blip r:embed="rId2"/>
                <a:stretch>
                  <a:fillRect l="-1304" r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charset="0"/>
                        </a:rPr>
                        <m:t>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8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213" y="958421"/>
            <a:ext cx="5181533" cy="1646582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</a:rPr>
              <a:t>Thank You</a:t>
            </a:r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4" b="96175" l="10000" r="90000">
                        <a14:foregroundMark x1="49831" y1="81858" x2="49831" y2="81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11" y="2426971"/>
            <a:ext cx="2670580" cy="4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68609" y="213597"/>
            <a:ext cx="10018713" cy="85639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Two-Pass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33911"/>
          <a:stretch/>
        </p:blipFill>
        <p:spPr>
          <a:xfrm>
            <a:off x="10355174" y="1800210"/>
            <a:ext cx="597336" cy="665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33" y="1772124"/>
            <a:ext cx="724560" cy="665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 r="10189"/>
          <a:stretch/>
        </p:blipFill>
        <p:spPr>
          <a:xfrm>
            <a:off x="7400047" y="1765931"/>
            <a:ext cx="731781" cy="671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36" y="1748240"/>
            <a:ext cx="743899" cy="669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66" y="1800210"/>
            <a:ext cx="779273" cy="671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23988" y="2829032"/>
                <a:ext cx="24099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≥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?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𝑂𝑃𝑇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988" y="2829032"/>
                <a:ext cx="2409946" cy="786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582859" y="3000637"/>
            <a:ext cx="279031" cy="363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07204" y="2716696"/>
            <a:ext cx="279031" cy="675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71064" y="2966218"/>
            <a:ext cx="279031" cy="4327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34924" y="2742442"/>
            <a:ext cx="304206" cy="650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60429" y="2967925"/>
            <a:ext cx="279031" cy="363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82037" y="3237759"/>
            <a:ext cx="279853" cy="1267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71063" y="3096981"/>
            <a:ext cx="279032" cy="2955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60429" y="3096982"/>
            <a:ext cx="279031" cy="267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76406" y="4442893"/>
                <a:ext cx="2768045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9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OPT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406" y="4442893"/>
                <a:ext cx="2768045" cy="910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71495" y="4440696"/>
                <a:ext cx="64801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charset="0"/>
                            </a:rPr>
                            <m:t>                    </m:t>
                          </m:r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95" y="4440696"/>
                <a:ext cx="6480139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581301" y="1929263"/>
            <a:ext cx="188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Stream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056570" y="2333237"/>
            <a:ext cx="78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23988" y="2829032"/>
                <a:ext cx="24099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≥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?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𝑂𝑃𝑇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988" y="2829032"/>
                <a:ext cx="2409946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061972" y="2333237"/>
            <a:ext cx="78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 2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1905742" y="4053313"/>
            <a:ext cx="2499575" cy="159748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77598" y="4149966"/>
                <a:ext cx="2355864" cy="2099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-pass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)≥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9</m:t>
                        </m:r>
                      </m:den>
                    </m:f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OPT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𝑂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 smtClean="0"/>
                  <a:t> memory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400" b="0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US" sz="24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98" y="4149966"/>
                <a:ext cx="2355864" cy="2099164"/>
              </a:xfrm>
              <a:prstGeom prst="rect">
                <a:avLst/>
              </a:prstGeom>
              <a:blipFill rotWithShape="0">
                <a:blip r:embed="rId11"/>
                <a:stretch>
                  <a:fillRect l="-3359" t="-2035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1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8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0394 L -0.09427 0.4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7" y="203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949 L -0.19101 0.39283 " pathEditMode="relative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9 -0.01018 L -0.01433 0.39584 " pathEditMode="relative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8" grpId="1" animBg="1"/>
      <p:bldP spid="19" grpId="0" animBg="1"/>
      <p:bldP spid="23" grpId="0"/>
      <p:bldP spid="28" grpId="0"/>
      <p:bldP spid="28" grpId="1"/>
      <p:bldP spid="29" grpId="0"/>
      <p:bldP spid="30" grpId="0"/>
      <p:bldP spid="32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73033" y="666767"/>
                <a:ext cx="10018713" cy="85639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8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-Pass</a:t>
                </a:r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3033" y="666767"/>
                <a:ext cx="10018713" cy="856397"/>
              </a:xfrm>
              <a:blipFill rotWithShape="0">
                <a:blip r:embed="rId2"/>
                <a:stretch>
                  <a:fillRect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charset="0"/>
                        </a:rPr>
                        <m:t>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60834" y="1898248"/>
                <a:ext cx="8627713" cy="3266449"/>
              </a:xfrm>
            </p:spPr>
            <p:txBody>
              <a:bodyPr>
                <a:no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/>
                  <a:t>Pass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: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Δ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  <m:r>
                          <a:rPr lang="en-US" i="1">
                            <a:latin typeface="Cambria Math" charset="0"/>
                          </a:rPr>
                          <m:t>≥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?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𝑂𝑃𝑇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i="1" dirty="0">
                        <a:latin typeface="Cambria Math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OPT</m:t>
                    </m:r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𝑝</m:t>
                                    </m:r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charset="0"/>
                              </a:rPr>
                              <m:t>𝑝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  </a:t>
                </a:r>
              </a:p>
              <a:p>
                <a:pPr lvl="2">
                  <a:buSzPct val="100000"/>
                  <a:buFont typeface="Wingdings" charset="2"/>
                  <a:buChar char="ü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charset="0"/>
                      </a:rPr>
                      <m:t>OPT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(1−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den>
                    </m:f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𝜖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  <a:latin typeface="Cambria Math" charset="0"/>
                  </a:rPr>
                  <a:t>  </a:t>
                </a:r>
                <a:r>
                  <a:rPr lang="en-US" b="0" dirty="0" smtClean="0">
                    <a:solidFill>
                      <a:schemeClr val="tx1"/>
                    </a:solidFill>
                    <a:latin typeface="Cambria Math" charset="0"/>
                  </a:rPr>
                  <a:t>when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p</m:t>
                    </m:r>
                    <m:r>
                      <a:rPr lang="en-US" b="0" i="0" dirty="0" smtClean="0">
                        <a:latin typeface="Cambria Math" charset="0"/>
                      </a:rPr>
                      <m:t>=</m:t>
                    </m:r>
                    <m:r>
                      <a:rPr lang="en-US" i="1" dirty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r>
                      <a:rPr lang="en-US" b="0" i="1" dirty="0" smtClean="0"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𝑘</m:t>
                    </m:r>
                    <m:r>
                      <a:rPr lang="en-US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memory</a:t>
                </a:r>
              </a:p>
              <a:p>
                <a:pPr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0834" y="1898248"/>
                <a:ext cx="8627713" cy="3266449"/>
              </a:xfrm>
              <a:blipFill rotWithShape="0">
                <a:blip r:embed="rId4"/>
                <a:stretch>
                  <a:fillRect l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4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811" y="333987"/>
            <a:ext cx="6234824" cy="73218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Example: </a:t>
            </a:r>
            <a:r>
              <a:rPr lang="en-US" sz="3000" dirty="0" smtClean="0">
                <a:solidFill>
                  <a:srgbClr val="002060"/>
                </a:solidFill>
              </a:rPr>
              <a:t>the Coverage Problem</a:t>
            </a:r>
            <a:endParaRPr lang="en-US" sz="3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2225" y="1229400"/>
                <a:ext cx="10018713" cy="226834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Element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Sets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⊆</m:t>
                    </m:r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2225" y="1229400"/>
                <a:ext cx="10018713" cy="2268340"/>
              </a:xfrm>
              <a:blipFill rotWithShape="0">
                <a:blip r:embed="rId2"/>
                <a:stretch>
                  <a:fillRect l="-1582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19670" y="2836809"/>
                <a:ext cx="2591287" cy="4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=|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∪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70" y="2836809"/>
                <a:ext cx="2591287" cy="497700"/>
              </a:xfrm>
              <a:prstGeom prst="rect">
                <a:avLst/>
              </a:prstGeom>
              <a:blipFill rotWithShape="0">
                <a:blip r:embed="rId3"/>
                <a:stretch>
                  <a:fillRect l="-2118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87497" y="2812763"/>
                <a:ext cx="3447354" cy="521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∀ </m:t>
                      </m:r>
                      <m:r>
                        <a:rPr lang="en-US" sz="2400" i="1">
                          <a:latin typeface="Cambria Math" charset="0"/>
                        </a:rPr>
                        <m:t>𝑆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497" y="2812763"/>
                <a:ext cx="3447354" cy="5217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5007111" y="4186638"/>
                <a:ext cx="2180225" cy="115958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ysClr val="windowText" lastClr="000000"/>
                    </a:solidFill>
                  </a:rPr>
                  <a:t> 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111" y="4186638"/>
                <a:ext cx="2180225" cy="1159581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802225" y="3617897"/>
                <a:ext cx="10018713" cy="132373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Observation: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monotone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 function </a:t>
                </a:r>
                <a:endParaRPr lang="en-US" i="1" dirty="0" smtClean="0">
                  <a:latin typeface="Cambria Math" charset="0"/>
                </a:endParaRPr>
              </a:p>
              <a:p>
                <a:pPr marL="457200" lvl="1" indent="0">
                  <a:buFont typeface="Arial"/>
                  <a:buNone/>
                </a:pP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5" y="3617897"/>
                <a:ext cx="10018713" cy="1323733"/>
              </a:xfrm>
              <a:prstGeom prst="rect">
                <a:avLst/>
              </a:prstGeom>
              <a:blipFill rotWithShape="0">
                <a:blip r:embed="rId6"/>
                <a:stretch>
                  <a:fillRect l="-1582" t="-20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2500818" y="4809929"/>
                <a:ext cx="1791571" cy="105084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ysClr val="windowText" lastClr="000000"/>
                    </a:solidFill>
                  </a:rPr>
                  <a:t> 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818" y="4809929"/>
                <a:ext cx="1791571" cy="1050845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4174834" y="4809929"/>
                <a:ext cx="1790386" cy="105084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ysClr val="windowText" lastClr="000000"/>
                    </a:solidFill>
                  </a:rPr>
                  <a:t> 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834" y="4809929"/>
                <a:ext cx="1790386" cy="1050845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3397896" y="5477895"/>
                <a:ext cx="1400775" cy="96290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ysClr val="windowText" lastClr="000000"/>
                    </a:solidFill>
                  </a:rPr>
                  <a:t> 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896" y="5477895"/>
                <a:ext cx="1400775" cy="962907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effectLst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3754835" y="4186638"/>
                <a:ext cx="1550119" cy="88027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ysClr val="windowText" lastClr="000000"/>
                    </a:solidFill>
                  </a:rPr>
                  <a:t> 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35" y="4186638"/>
                <a:ext cx="1550119" cy="880271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5544665" y="5202332"/>
                <a:ext cx="1538715" cy="76983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ysClr val="windowText" lastClr="000000"/>
                    </a:solidFill>
                  </a:rPr>
                  <a:t> 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665" y="5202332"/>
                <a:ext cx="1538715" cy="76983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7966844" y="4541456"/>
            <a:ext cx="3750365" cy="12056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98848" y="4726536"/>
                <a:ext cx="38916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Monotonicity: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⊆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848" y="4726536"/>
                <a:ext cx="3891652" cy="830997"/>
              </a:xfrm>
              <a:prstGeom prst="rect">
                <a:avLst/>
              </a:prstGeom>
              <a:blipFill rotWithShape="0">
                <a:blip r:embed="rId12"/>
                <a:stretch>
                  <a:fillRect l="-2508" t="-5109"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0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60" y="2904879"/>
            <a:ext cx="1426077" cy="896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67" y="2931207"/>
            <a:ext cx="1335911" cy="870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45" y="316951"/>
            <a:ext cx="2593979" cy="24376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34" y="316951"/>
            <a:ext cx="2841379" cy="24376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43" y="191335"/>
            <a:ext cx="4750357" cy="3596158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634623" y="4643399"/>
            <a:ext cx="5880438" cy="138633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89965" y="4807146"/>
                <a:ext cx="5632292" cy="1119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Maximize coverage, spread, diversity, </a:t>
                </a:r>
                <a:r>
                  <a:rPr lang="mr-IN" sz="2400" dirty="0" smtClean="0"/>
                  <a:t>…</a:t>
                </a:r>
                <a:r>
                  <a:rPr lang="en-US" sz="2400" dirty="0" smtClean="0"/>
                  <a:t>. </a:t>
                </a:r>
              </a:p>
              <a:p>
                <a:endParaRPr lang="en-US" sz="9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arg</m:t>
                      </m:r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a:rPr lang="en-US" sz="2400">
                                  <a:latin typeface="Cambria Math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charset="0"/>
                                </a:rPr>
                                <m:t>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965" y="4807146"/>
                <a:ext cx="5632292" cy="1119345"/>
              </a:xfrm>
              <a:prstGeom prst="rect">
                <a:avLst/>
              </a:prstGeom>
              <a:blipFill rotWithShape="0">
                <a:blip r:embed="rId8"/>
                <a:stretch>
                  <a:fillRect l="-1732" t="-3825" b="-40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4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5" y="429086"/>
            <a:ext cx="4548189" cy="8001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Problem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1198" y="5424607"/>
            <a:ext cx="9660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457200" indent="-457200" algn="ctr">
              <a:buFont typeface="Arial" charset="0"/>
              <a:buChar char="•"/>
            </a:pP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03928" y="1845184"/>
                <a:ext cx="9328106" cy="5655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defTabSz="45720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</a:pPr>
                <a:r>
                  <a:rPr lang="en-US" sz="2400" dirty="0" smtClean="0"/>
                  <a:t>Extract a small, representative subset out of big data set</a:t>
                </a:r>
              </a:p>
              <a:p>
                <a:pPr marL="285750" indent="-285750" defTabSz="45720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</a:pPr>
                <a:endParaRPr lang="en-US" sz="2400" dirty="0" smtClean="0">
                  <a:solidFill>
                    <a:srgbClr val="00B0F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arg</m:t>
                      </m:r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a:rPr lang="en-US" sz="2400">
                                  <a:latin typeface="Cambria Math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charset="0"/>
                                </a:rPr>
                                <m:t>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>
                  <a:solidFill>
                    <a:srgbClr val="00B0F0"/>
                  </a:solidFill>
                </a:endParaRPr>
              </a:p>
              <a:p>
                <a:pPr marL="285750" indent="-285750" defTabSz="45720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</a:pPr>
                <a:r>
                  <a:rPr lang="en-US" sz="2400" dirty="0" smtClean="0"/>
                  <a:t>We </a:t>
                </a:r>
                <a:r>
                  <a:rPr lang="en-US" sz="2400" dirty="0"/>
                  <a:t>assume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B050"/>
                    </a:solidFill>
                  </a:rPr>
                  <a:t>submodular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monotone</a:t>
                </a:r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B0F0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∅</m:t>
                        </m:r>
                      </m:e>
                    </m:d>
                    <m:r>
                      <a:rPr lang="en-US" sz="2400" dirty="0">
                        <a:solidFill>
                          <a:srgbClr val="00B0F0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rgbClr val="00B0F0"/>
                  </a:solidFill>
                </a:endParaRPr>
              </a:p>
              <a:p>
                <a:pPr marL="285750" indent="-285750" defTabSz="45720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</a:pPr>
                <a:endParaRPr lang="en-US" sz="2400" dirty="0"/>
              </a:p>
              <a:p>
                <a:pPr marL="285750" indent="-285750" defTabSz="45720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</a:pPr>
                <a:endParaRPr lang="en-US" sz="2400" dirty="0" smtClean="0">
                  <a:solidFill>
                    <a:srgbClr val="00B0F0"/>
                  </a:solidFill>
                </a:endParaRPr>
              </a:p>
              <a:p>
                <a:pPr marL="285750" indent="-285750" defTabSz="45720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</a:pPr>
                <a:endParaRPr lang="en-US" sz="2400" dirty="0">
                  <a:solidFill>
                    <a:srgbClr val="00B0F0"/>
                  </a:solidFill>
                </a:endParaRPr>
              </a:p>
              <a:p>
                <a:pPr marL="285750" indent="-285750" defTabSz="457200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</a:pPr>
                <a:endParaRPr lang="en-US" sz="2400" dirty="0"/>
              </a:p>
              <a:p>
                <a:pPr marL="800100" lvl="1" indent="-342900">
                  <a:buFont typeface="Arial" charset="0"/>
                  <a:buChar char="•"/>
                </a:pPr>
                <a:endParaRPr lang="en-US" sz="2400" dirty="0"/>
              </a:p>
              <a:p>
                <a:pPr marL="457200" indent="-457200" algn="ctr">
                  <a:buFont typeface="Arial" charset="0"/>
                  <a:buChar char="•"/>
                </a:pPr>
                <a:endParaRPr lang="en-US" sz="2400" dirty="0" smtClean="0"/>
              </a:p>
              <a:p>
                <a:pPr marL="457200" indent="-457200">
                  <a:buFont typeface="Arial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928" y="1845184"/>
                <a:ext cx="9328106" cy="5655972"/>
              </a:xfrm>
              <a:prstGeom prst="rect">
                <a:avLst/>
              </a:prstGeom>
              <a:blipFill rotWithShape="0">
                <a:blip r:embed="rId2"/>
                <a:stretch>
                  <a:fillRect l="-1699" t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9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141" y="199166"/>
            <a:ext cx="4548189" cy="8001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Greedy Algorithm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40257" y="1463132"/>
                <a:ext cx="5903335" cy="5191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Goal:  </a:t>
                </a:r>
                <a:r>
                  <a:rPr lang="en-US" sz="2400" dirty="0" smtClean="0"/>
                  <a:t>Find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arg</m:t>
                    </m:r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charset="0"/>
                              </a:rPr>
                              <m:t>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57" y="1463132"/>
                <a:ext cx="5903335" cy="519181"/>
              </a:xfrm>
              <a:prstGeom prst="rect">
                <a:avLst/>
              </a:prstGeom>
              <a:blipFill rotWithShape="0">
                <a:blip r:embed="rId2"/>
                <a:stretch>
                  <a:fillRect l="-3202" t="-100000" b="-9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33911"/>
          <a:stretch/>
        </p:blipFill>
        <p:spPr>
          <a:xfrm>
            <a:off x="10291562" y="1936936"/>
            <a:ext cx="597336" cy="665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21" y="1908850"/>
            <a:ext cx="724560" cy="665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 r="10189"/>
          <a:stretch/>
        </p:blipFill>
        <p:spPr>
          <a:xfrm>
            <a:off x="7336435" y="1902657"/>
            <a:ext cx="731781" cy="671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24" y="1884966"/>
            <a:ext cx="743899" cy="669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98" y="1930743"/>
            <a:ext cx="779273" cy="671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55483" y="4425022"/>
                <a:ext cx="64801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charset="0"/>
                            </a:rPr>
                            <m:t>                    </m:t>
                          </m:r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483" y="4425022"/>
                <a:ext cx="6480139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36002" y="3193394"/>
                <a:ext cx="9952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002" y="3193394"/>
                <a:ext cx="995269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539201" y="3217618"/>
            <a:ext cx="279031" cy="363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3592" y="3259645"/>
            <a:ext cx="279031" cy="2695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507452" y="3048185"/>
            <a:ext cx="279031" cy="461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548841" y="2996115"/>
            <a:ext cx="279031" cy="5573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437121" y="3193394"/>
            <a:ext cx="279031" cy="3639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40023" y="3429106"/>
            <a:ext cx="279031" cy="1900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43592" y="3358847"/>
            <a:ext cx="279031" cy="1900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507452" y="3208940"/>
            <a:ext cx="279031" cy="391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437121" y="3322451"/>
            <a:ext cx="279031" cy="267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7702" y="3581809"/>
            <a:ext cx="279031" cy="49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443592" y="3391454"/>
            <a:ext cx="279031" cy="165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435621" y="3531623"/>
            <a:ext cx="279031" cy="687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206207" y="4658593"/>
                <a:ext cx="27680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1−1/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charset="0"/>
                            </a:rPr>
                            <m:t>e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OPT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207" y="4658593"/>
                <a:ext cx="2768045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38221" y="842217"/>
                <a:ext cx="12779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N</a:t>
                </a:r>
                <a:r>
                  <a:rPr lang="en-US" dirty="0">
                    <a:solidFill>
                      <a:srgbClr val="002060"/>
                    </a:solidFill>
                  </a:rPr>
                  <a:t>W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charset="0"/>
                      </a:rPr>
                      <m:t>‘78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] 	</a:t>
                </a:r>
                <a:endParaRPr lang="en-US" b="0" dirty="0" smtClean="0"/>
              </a:p>
              <a:p>
                <a:pPr algn="ctr"/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221" y="842217"/>
                <a:ext cx="1277992" cy="923330"/>
              </a:xfrm>
              <a:prstGeom prst="rect">
                <a:avLst/>
              </a:prstGeom>
              <a:blipFill rotWithShape="0">
                <a:blip r:embed="rId11"/>
                <a:stretch>
                  <a:fillRect l="-430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751741" y="5470260"/>
            <a:ext cx="52425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Is there an algorithm to summarize data </a:t>
            </a:r>
            <a:r>
              <a:rPr lang="en-US" sz="2800" dirty="0" smtClean="0">
                <a:solidFill>
                  <a:srgbClr val="FF0000"/>
                </a:solidFill>
              </a:rPr>
              <a:t>on the fly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b="0" dirty="0" smtClean="0">
              <a:solidFill>
                <a:srgbClr val="002060"/>
              </a:solidFill>
            </a:endParaRPr>
          </a:p>
          <a:p>
            <a:pPr algn="ctr"/>
            <a:endParaRPr lang="en-US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681145" y="6457890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1145" y="6457890"/>
                <a:ext cx="500252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405078" y="2446179"/>
            <a:ext cx="397315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 smtClean="0"/>
              <a:t>Greedy </a:t>
            </a:r>
            <a:r>
              <a:rPr lang="en-US" sz="2400" dirty="0"/>
              <a:t>is</a:t>
            </a:r>
            <a:r>
              <a:rPr lang="en-US" sz="2400" dirty="0">
                <a:solidFill>
                  <a:srgbClr val="FF0000"/>
                </a:solidFill>
              </a:rPr>
              <a:t> impractical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Impractical </a:t>
            </a:r>
            <a:r>
              <a:rPr lang="en-US" sz="2000" dirty="0"/>
              <a:t>in large scale applications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Require repeated access to the complete </a:t>
            </a:r>
            <a:r>
              <a:rPr lang="en-US" sz="2000" dirty="0" smtClean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7408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277 L -0.28229 0.386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1946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85 0.04885 L -0.09974 0.3835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81 L 0.05937 0.389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8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4" grpId="0" animBg="1"/>
      <p:bldP spid="54" grpId="1" animBg="1"/>
      <p:bldP spid="55" grpId="0" animBg="1"/>
      <p:bldP spid="57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15" y="594336"/>
            <a:ext cx="10177805" cy="8481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Streaming Model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475" y="2118169"/>
            <a:ext cx="9806545" cy="3226903"/>
          </a:xfrm>
        </p:spPr>
        <p:txBody>
          <a:bodyPr>
            <a:normAutofit/>
          </a:bodyPr>
          <a:lstStyle/>
          <a:p>
            <a:r>
              <a:rPr lang="en-US" dirty="0" smtClean="0"/>
              <a:t>Input </a:t>
            </a:r>
            <a:r>
              <a:rPr lang="en-US" dirty="0"/>
              <a:t>arrives </a:t>
            </a:r>
            <a:r>
              <a:rPr lang="en-US" dirty="0">
                <a:solidFill>
                  <a:srgbClr val="FF0000"/>
                </a:solidFill>
              </a:rPr>
              <a:t>one </a:t>
            </a:r>
            <a:r>
              <a:rPr lang="en-US" dirty="0" smtClean="0">
                <a:solidFill>
                  <a:srgbClr val="FF0000"/>
                </a:solidFill>
              </a:rPr>
              <a:t>element at </a:t>
            </a:r>
            <a:r>
              <a:rPr lang="en-US" dirty="0">
                <a:solidFill>
                  <a:srgbClr val="FF0000"/>
                </a:solidFill>
              </a:rPr>
              <a:t>a time</a:t>
            </a:r>
            <a:r>
              <a:rPr lang="en-US" dirty="0"/>
              <a:t>, rather than being available all at </a:t>
            </a:r>
            <a:r>
              <a:rPr lang="en-US" dirty="0" smtClean="0"/>
              <a:t>once</a:t>
            </a:r>
          </a:p>
          <a:p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Only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small portion</a:t>
            </a:r>
            <a:r>
              <a:rPr lang="en-US" dirty="0"/>
              <a:t> of the data can be kept in </a:t>
            </a:r>
            <a:r>
              <a:rPr lang="en-US" dirty="0">
                <a:solidFill>
                  <a:srgbClr val="FF0000"/>
                </a:solidFill>
              </a:rPr>
              <a:t>memory</a:t>
            </a:r>
            <a:r>
              <a:rPr lang="en-US" dirty="0"/>
              <a:t> at </a:t>
            </a:r>
            <a:r>
              <a:rPr lang="en-US" dirty="0" smtClean="0"/>
              <a:t>any point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3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81000"/>
            <a:ext cx="10018713" cy="77193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Related </a:t>
            </a:r>
            <a:r>
              <a:rPr lang="en-US" sz="3600" dirty="0" smtClean="0">
                <a:solidFill>
                  <a:srgbClr val="002060"/>
                </a:solidFill>
              </a:rPr>
              <a:t>Work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223184" y="2873079"/>
                <a:ext cx="3449178" cy="228434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0.25</m:t>
                    </m:r>
                  </m:oMath>
                </a14:m>
                <a:r>
                  <a:rPr lang="en-US" sz="2400" dirty="0" smtClean="0"/>
                  <a:t>-approximation</a:t>
                </a:r>
              </a:p>
              <a:p>
                <a:r>
                  <a:rPr lang="en-US" sz="2400" dirty="0" smtClean="0"/>
                  <a:t> Single-pass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 smtClean="0"/>
                  <a:t> update time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 smtClean="0"/>
                  <a:t> memory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223184" y="2873079"/>
                <a:ext cx="3449178" cy="2284344"/>
              </a:xfrm>
              <a:blipFill rotWithShape="0">
                <a:blip r:embed="rId2"/>
                <a:stretch>
                  <a:fillRect l="-4594" t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14277" y="1828176"/>
                <a:ext cx="326699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002060"/>
                    </a:solidFill>
                  </a:rPr>
                  <a:t>Chakrabarti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and Kale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charset="0"/>
                      </a:rPr>
                      <m:t>(2014)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77" y="1828176"/>
                <a:ext cx="3266993" cy="677108"/>
              </a:xfrm>
              <a:prstGeom prst="rect">
                <a:avLst/>
              </a:prstGeom>
              <a:blipFill rotWithShape="0">
                <a:blip r:embed="rId3"/>
                <a:stretch>
                  <a:fillRect l="-1119" t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527998" y="2873079"/>
                <a:ext cx="3975026" cy="239533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(0.5−</m:t>
                    </m:r>
                    <m:r>
                      <a:rPr lang="en-US" sz="2400" b="0" i="1" smtClean="0">
                        <a:latin typeface="Cambria Math" charset="0"/>
                      </a:rPr>
                      <m:t>𝜖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-approximation</a:t>
                </a:r>
              </a:p>
              <a:p>
                <a:r>
                  <a:rPr lang="en-US" sz="2400" dirty="0" smtClean="0"/>
                  <a:t> Single-pass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𝑂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func>
                      <m:func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charset="0"/>
                          </a:rPr>
                          <m:t>𝑘</m:t>
                        </m:r>
                      </m:e>
                    </m:func>
                    <m:r>
                      <a:rPr lang="en-US" sz="2400" b="0" i="1" dirty="0" smtClean="0">
                        <a:latin typeface="Cambria Math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b="0" i="0" dirty="0" smtClean="0">
                    <a:latin typeface="+mj-lt"/>
                  </a:rPr>
                  <a:t>)</a:t>
                </a:r>
                <a:r>
                  <a:rPr lang="en-US" sz="2400" dirty="0" smtClean="0"/>
                  <a:t> update time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𝑘</m:t>
                            </m:r>
                          </m:e>
                        </m:func>
                        <m:r>
                          <a:rPr lang="en-US" sz="2400" i="1" dirty="0">
                            <a:latin typeface="Cambria Math" charset="0"/>
                          </a:rPr>
                          <m:t>/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 smtClean="0"/>
                  <a:t> memory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527998" y="2873079"/>
                <a:ext cx="3975026" cy="2395331"/>
              </a:xfrm>
              <a:blipFill rotWithShape="0">
                <a:blip r:embed="rId4"/>
                <a:stretch>
                  <a:fillRect l="-3988"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81635" y="1704393"/>
                <a:ext cx="3067751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 smtClean="0">
                    <a:solidFill>
                      <a:srgbClr val="002060"/>
                    </a:solidFill>
                  </a:rPr>
                  <a:t>Badanidiyuru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</a:rPr>
                  <a:t>et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al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charset="0"/>
                      </a:rPr>
                      <m:t>(2014)</m:t>
                    </m:r>
                  </m:oMath>
                </a14:m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SIEVE -STREAMING</a:t>
                </a:r>
              </a:p>
              <a:p>
                <a:pPr algn="ctr"/>
                <a:endParaRPr lang="en-US" sz="2400" dirty="0">
                  <a:solidFill>
                    <a:srgbClr val="002060"/>
                  </a:solidFill>
                </a:endParaRPr>
              </a:p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635" y="1704393"/>
                <a:ext cx="3067751" cy="1354217"/>
              </a:xfrm>
              <a:prstGeom prst="rect">
                <a:avLst/>
              </a:prstGeom>
              <a:blipFill rotWithShape="0">
                <a:blip r:embed="rId5"/>
                <a:stretch>
                  <a:fillRect t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6374296" y="1704393"/>
            <a:ext cx="132521" cy="41000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0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058" y="198823"/>
            <a:ext cx="5197547" cy="8001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 SIEVE </a:t>
            </a:r>
            <a:r>
              <a:rPr lang="mr-IN" sz="3600" dirty="0">
                <a:solidFill>
                  <a:srgbClr val="002060"/>
                </a:solidFill>
              </a:rPr>
              <a:t>–</a:t>
            </a:r>
            <a:r>
              <a:rPr lang="en-US" sz="3600" dirty="0" smtClean="0">
                <a:solidFill>
                  <a:srgbClr val="002060"/>
                </a:solidFill>
              </a:rPr>
              <a:t>STREAMING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33911"/>
          <a:stretch/>
        </p:blipFill>
        <p:spPr>
          <a:xfrm>
            <a:off x="10983053" y="1626935"/>
            <a:ext cx="833325" cy="927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905" y="1626935"/>
            <a:ext cx="1010812" cy="927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 r="10189"/>
          <a:stretch/>
        </p:blipFill>
        <p:spPr>
          <a:xfrm>
            <a:off x="7203259" y="1660243"/>
            <a:ext cx="1020886" cy="9364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29" y="1681321"/>
            <a:ext cx="1037791" cy="933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30" y="1660243"/>
            <a:ext cx="1087139" cy="936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81382" y="5371135"/>
                <a:ext cx="64801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5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latin typeface="Cambria Math" charset="0"/>
                            </a:rPr>
                            <m:t>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382" y="5371135"/>
                <a:ext cx="6480139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71727" y="3065674"/>
                <a:ext cx="17935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27" y="3065674"/>
                <a:ext cx="179351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756814" y="2989227"/>
            <a:ext cx="442450" cy="6254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56814" y="3384862"/>
            <a:ext cx="442450" cy="220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56814" y="2971355"/>
            <a:ext cx="442450" cy="6433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756814" y="3394524"/>
            <a:ext cx="442450" cy="2445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756814" y="2964092"/>
            <a:ext cx="442450" cy="6433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2536" y="1906191"/>
            <a:ext cx="17588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/>
              <a:t>Data Stream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77629" y="2767814"/>
                <a:ext cx="4097276" cy="858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≥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?</m:t>
                          </m:r>
                        </m:sup>
                      </m:sSup>
                      <m:f>
                        <m:fPr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OPT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/2−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−|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|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629" y="2767814"/>
                <a:ext cx="4097276" cy="85805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28128" y="5571190"/>
                <a:ext cx="2735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≥0.5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OPT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128" y="5571190"/>
                <a:ext cx="2735124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9028128" y="3812943"/>
            <a:ext cx="2672008" cy="1048156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97514" y="3882469"/>
                <a:ext cx="297706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-pass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𝑂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 smtClean="0"/>
                  <a:t> memory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400" b="0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US" sz="24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514" y="3882469"/>
                <a:ext cx="2977063" cy="1569660"/>
              </a:xfrm>
              <a:prstGeom prst="rect">
                <a:avLst/>
              </a:prstGeom>
              <a:blipFill rotWithShape="0">
                <a:blip r:embed="rId11"/>
                <a:stretch>
                  <a:fillRect l="-2869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748" y="6446306"/>
                <a:ext cx="500252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50057" y="837882"/>
                <a:ext cx="1295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[BMKK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2060"/>
                        </a:solidFill>
                        <a:latin typeface="Cambria Math" charset="0"/>
                      </a:rPr>
                      <m:t>′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charset="0"/>
                      </a:rPr>
                      <m:t>14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57" y="837882"/>
                <a:ext cx="129554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756" t="-6557" r="-281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4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556 L -0.13255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57 -0.00556 L -0.09635 0.52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26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556 L -0.22435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347 L -0.34635 -0.0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25 -0.00347 L -0.19245 0.5180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-0.00648 L -0.44414 -0.0064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1.11111E-6 L -0.5267 -1.11111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68 -1.11111E-6 L -0.26941 0.5203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27" grpId="0"/>
      <p:bldP spid="27" grpId="1"/>
      <p:bldP spid="28" grpId="0" animBg="1"/>
      <p:bldP spid="28" grpId="1" animBg="1"/>
      <p:bldP spid="29" grpId="0"/>
      <p:bldP spid="2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8433</TotalTime>
  <Words>1009</Words>
  <Application>Microsoft Macintosh PowerPoint</Application>
  <PresentationFormat>Widescreen</PresentationFormat>
  <Paragraphs>223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Cambria Math</vt:lpstr>
      <vt:lpstr>Corbel</vt:lpstr>
      <vt:lpstr>Courier New</vt:lpstr>
      <vt:lpstr>Mangal</vt:lpstr>
      <vt:lpstr>Wingdings</vt:lpstr>
      <vt:lpstr>Arial</vt:lpstr>
      <vt:lpstr>Parallax</vt:lpstr>
      <vt:lpstr>Beyond 1/2-Approximation for Submodular Maximization on Massive Data Streams </vt:lpstr>
      <vt:lpstr>Submodularity</vt:lpstr>
      <vt:lpstr>Example: the Coverage Problem</vt:lpstr>
      <vt:lpstr>PowerPoint Presentation</vt:lpstr>
      <vt:lpstr>Problem</vt:lpstr>
      <vt:lpstr>The Greedy Algorithm</vt:lpstr>
      <vt:lpstr> Streaming Model </vt:lpstr>
      <vt:lpstr>Related Work</vt:lpstr>
      <vt:lpstr> SIEVE –STREAMING</vt:lpstr>
      <vt:lpstr>Can we do better than 1\/2?</vt:lpstr>
      <vt:lpstr>PowerPoint Presentation</vt:lpstr>
      <vt:lpstr>Can we do better than 1\/2  in random streams ?</vt:lpstr>
      <vt:lpstr>PowerPoint Presentation</vt:lpstr>
      <vt:lpstr>Can we do better than 1\/2  in random streams ?</vt:lpstr>
      <vt:lpstr>Main Idea</vt:lpstr>
      <vt:lpstr>Balanced Case</vt:lpstr>
      <vt:lpstr>Dense Case</vt:lpstr>
      <vt:lpstr>Multiple-Pass</vt:lpstr>
      <vt:lpstr>Experiments</vt:lpstr>
      <vt:lpstr>PowerPoint Presentation</vt:lpstr>
      <vt:lpstr>Thank You</vt:lpstr>
      <vt:lpstr>Two-Pass</vt:lpstr>
      <vt:lpstr>P-Pass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184</cp:revision>
  <dcterms:created xsi:type="dcterms:W3CDTF">2018-06-21T18:26:04Z</dcterms:created>
  <dcterms:modified xsi:type="dcterms:W3CDTF">2018-07-14T00:22:27Z</dcterms:modified>
</cp:coreProperties>
</file>